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sldIdLst>
    <p:sldId id="257" r:id="rId5"/>
    <p:sldId id="260" r:id="rId6"/>
    <p:sldId id="261" r:id="rId7"/>
    <p:sldId id="265" r:id="rId8"/>
    <p:sldId id="268" r:id="rId9"/>
    <p:sldId id="269" r:id="rId10"/>
    <p:sldId id="270" r:id="rId11"/>
    <p:sldId id="267" r:id="rId12"/>
    <p:sldId id="266" r:id="rId13"/>
    <p:sldId id="263" r:id="rId1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80">
          <p15:clr>
            <a:srgbClr val="A4A3A4"/>
          </p15:clr>
        </p15:guide>
        <p15:guide id="2" orient="horz" pos="3270">
          <p15:clr>
            <a:srgbClr val="A4A3A4"/>
          </p15:clr>
        </p15:guide>
        <p15:guide id="3" pos="60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2" autoAdjust="0"/>
    <p:restoredTop sz="94684"/>
  </p:normalViewPr>
  <p:slideViewPr>
    <p:cSldViewPr snapToGrid="0">
      <p:cViewPr varScale="1">
        <p:scale>
          <a:sx n="82" d="100"/>
          <a:sy n="82" d="100"/>
        </p:scale>
        <p:origin x="619" y="72"/>
      </p:cViewPr>
      <p:guideLst>
        <p:guide orient="horz" pos="1380"/>
        <p:guide orient="horz" pos="3270"/>
        <p:guide pos="60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B749C47A-78ED-374C-A037-B3F205E66AA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nl-NL"/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22F216E8-C713-5946-968A-A830D969B71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 altLang="nl-NL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F37582CA-7ACD-C149-A767-5B0FB5C7CE12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2773" name="Rectangle 5">
            <a:extLst>
              <a:ext uri="{FF2B5EF4-FFF2-40B4-BE49-F238E27FC236}">
                <a16:creationId xmlns:a16="http://schemas.microsoft.com/office/drawing/2014/main" id="{D7EEAE8B-7D7A-1440-B70A-18B108C0099C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 noProof="0"/>
              <a:t>Klik om de opmaakprofielen van de modeltekst te bewerken</a:t>
            </a:r>
          </a:p>
          <a:p>
            <a:pPr lvl="1"/>
            <a:r>
              <a:rPr lang="en-US" altLang="nl-NL" noProof="0"/>
              <a:t>Tweede niveau</a:t>
            </a:r>
          </a:p>
          <a:p>
            <a:pPr lvl="2"/>
            <a:r>
              <a:rPr lang="en-US" altLang="nl-NL" noProof="0"/>
              <a:t>Derde niveau</a:t>
            </a:r>
          </a:p>
          <a:p>
            <a:pPr lvl="3"/>
            <a:r>
              <a:rPr lang="en-US" altLang="nl-NL" noProof="0"/>
              <a:t>Vierde niveau</a:t>
            </a:r>
          </a:p>
          <a:p>
            <a:pPr lvl="4"/>
            <a:r>
              <a:rPr lang="en-US" altLang="nl-NL" noProof="0"/>
              <a:t>Vijfde niveau</a:t>
            </a:r>
          </a:p>
        </p:txBody>
      </p:sp>
      <p:sp>
        <p:nvSpPr>
          <p:cNvPr id="32774" name="Rectangle 6">
            <a:extLst>
              <a:ext uri="{FF2B5EF4-FFF2-40B4-BE49-F238E27FC236}">
                <a16:creationId xmlns:a16="http://schemas.microsoft.com/office/drawing/2014/main" id="{2391FCD3-DEF0-DB41-9F97-EC5997A5F10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nl-NL"/>
          </a:p>
        </p:txBody>
      </p:sp>
      <p:sp>
        <p:nvSpPr>
          <p:cNvPr id="32775" name="Rectangle 7">
            <a:extLst>
              <a:ext uri="{FF2B5EF4-FFF2-40B4-BE49-F238E27FC236}">
                <a16:creationId xmlns:a16="http://schemas.microsoft.com/office/drawing/2014/main" id="{0AEE5B2A-895D-0642-B81B-3BE91BA29C6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F32084BF-1101-B94E-9395-FB880ED3A75E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7EB5A2EE-D50D-554A-9A8B-19EC889C5EAC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>
          <a:xfrm>
            <a:off x="523875" y="1204403"/>
            <a:ext cx="5495262" cy="2117725"/>
          </a:xfrm>
        </p:spPr>
        <p:txBody>
          <a:bodyPr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nl-NL" noProof="0" dirty="0" err="1"/>
              <a:t>Klik</a:t>
            </a:r>
            <a:r>
              <a:rPr lang="en-US" altLang="nl-NL" noProof="0" dirty="0"/>
              <a:t> om het </a:t>
            </a:r>
            <a:r>
              <a:rPr lang="en-US" altLang="nl-NL" noProof="0" dirty="0" err="1"/>
              <a:t>opmaakprofiel</a:t>
            </a:r>
            <a:r>
              <a:rPr lang="en-US" altLang="nl-NL" noProof="0" dirty="0"/>
              <a:t> </a:t>
            </a:r>
            <a:br>
              <a:rPr lang="en-US" altLang="nl-NL" noProof="0" dirty="0"/>
            </a:br>
            <a:r>
              <a:rPr lang="en-US" altLang="nl-NL" noProof="0" dirty="0" err="1"/>
              <a:t>te</a:t>
            </a:r>
            <a:r>
              <a:rPr lang="en-US" altLang="nl-NL" noProof="0" dirty="0"/>
              <a:t> </a:t>
            </a:r>
            <a:r>
              <a:rPr lang="en-US" altLang="nl-NL" noProof="0" dirty="0" err="1"/>
              <a:t>bewerken</a:t>
            </a:r>
            <a:endParaRPr lang="en-US" altLang="nl-NL" noProof="0" dirty="0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508FF4B2-D65D-D348-905B-FC7FB8DFFE20}"/>
              </a:ext>
            </a:extLst>
          </p:cNvPr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523875" y="3390391"/>
            <a:ext cx="7558088" cy="426235"/>
          </a:xfrm>
        </p:spPr>
        <p:txBody>
          <a:bodyPr lIns="18000" tIns="0" rIns="0" bIns="0"/>
          <a:lstStyle>
            <a:lvl1pPr marL="0" indent="0" algn="l">
              <a:buFontTx/>
              <a:buNone/>
              <a:defRPr sz="20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altLang="nl-NL" noProof="0" dirty="0" err="1"/>
              <a:t>Klik</a:t>
            </a:r>
            <a:r>
              <a:rPr lang="en-US" altLang="nl-NL" noProof="0" dirty="0"/>
              <a:t> om het </a:t>
            </a:r>
            <a:r>
              <a:rPr lang="en-US" altLang="nl-NL" noProof="0" dirty="0" err="1"/>
              <a:t>opmaakprofiel</a:t>
            </a:r>
            <a:r>
              <a:rPr lang="en-US" altLang="nl-NL" noProof="0" dirty="0"/>
              <a:t> van de </a:t>
            </a:r>
            <a:r>
              <a:rPr lang="en-US" altLang="nl-NL" noProof="0" dirty="0" err="1"/>
              <a:t>modelondertitel</a:t>
            </a:r>
            <a:endParaRPr lang="en-US" altLang="nl-NL" noProof="0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B017810-9DD8-404B-815B-8119ECACBB1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523875" y="3896655"/>
            <a:ext cx="7558088" cy="230075"/>
          </a:xfrm>
        </p:spPr>
        <p:txBody>
          <a:bodyPr lIns="36000" tIns="0" rIns="0" bIns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altLang="nl-NL" dirty="0"/>
          </a:p>
        </p:txBody>
      </p:sp>
    </p:spTree>
    <p:extLst>
      <p:ext uri="{BB962C8B-B14F-4D97-AF65-F5344CB8AC3E}">
        <p14:creationId xmlns:p14="http://schemas.microsoft.com/office/powerpoint/2010/main" val="3893108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8B534C-6FC8-7D4E-9259-C97164585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711" y="1256308"/>
            <a:ext cx="8452237" cy="940395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7F45F50-5DE1-474C-9F55-D4B17B6CA9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2534F1D-92AE-844B-AE9C-1E05A112FBE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5FC4AE1-7847-074F-A6C9-83E5C285C8E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BB49105-6B44-3A4E-AEC5-E70FCD14B1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987185-910D-6148-AFA1-0F53F4903DCB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3419457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260188-1A68-3F4E-A5CB-51C17E324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431236"/>
            <a:ext cx="7886700" cy="2075289"/>
          </a:xfrm>
        </p:spPr>
        <p:txBody>
          <a:bodyPr/>
          <a:lstStyle>
            <a:lvl1pPr>
              <a:defRPr sz="5000"/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BB5DAAC-57F1-534D-8760-9279AF0CB0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641698"/>
            <a:ext cx="7886700" cy="2043486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A10B75E-BE2E-1D46-A786-AA464B025A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F317A71-C0BE-B345-970C-9B43DF0801C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F4796F7-4593-074E-BA97-5B0864E41EC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4C247C-6E4E-4245-8B18-0C03C5E16D20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2034368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CBE0F7-6DFD-8649-93DF-CF8207C4B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1168841"/>
            <a:ext cx="7886700" cy="117679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6A0945A-BEFD-114B-8609-8FF1427677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219864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A296559-73EA-6E4F-942E-2D4175C064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219864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508A428-6535-3044-BDD6-2063A6CB64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NL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402E51A-9525-4E49-9DCC-05EAB6A0BA6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NL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CF3C315-FEB0-0048-B901-F98F49D7305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466865-D197-964B-B43F-732EA954D80A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3998842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CF045A-1474-6F4A-8471-880A32724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5D3FF6E-280E-1848-903C-465799ACE66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NL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BCB1545-CC08-814F-B2BB-46B1A3A5EC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NL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1EF0505-0872-E14E-A5D3-26790208AF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3DCD79-F6AB-9F47-AEDE-75C6E4B79A8D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2930010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0E91DA3-9CB3-F240-AE04-2068F6386E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NL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358BF9E-ABA6-7A42-8B6D-BAD2205691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NL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BCE492DD-B686-AB4F-9677-5BF34C1380B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802379-7477-354E-A23A-E832962E3588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1271602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6CC2CB-7B1E-B44D-816E-822473AD0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65151"/>
            <a:ext cx="2949575" cy="1600200"/>
          </a:xfrm>
        </p:spPr>
        <p:txBody>
          <a:bodyPr/>
          <a:lstStyle>
            <a:lvl1pPr>
              <a:defRPr sz="2600"/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DE3C2B6B-44FF-9044-9FFA-A47F443DD2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1288112"/>
            <a:ext cx="4779134" cy="437321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86BD776-FBAC-0A45-92D0-6BB9406A00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226364"/>
            <a:ext cx="2949575" cy="343496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C43F1E-40AF-B442-AAC7-5285A3F075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C60E143-2FFF-664D-87F9-67EDD0CC0C8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nl-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51DBAE3-0FBB-BB4A-96B3-DB3FBE4172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31E82A-5EB5-8741-AEF1-468755802B8F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4035759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EAB9D36A-46C6-6346-9461-ADE28BC513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73711" y="1256308"/>
            <a:ext cx="8452237" cy="940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 dirty="0" err="1"/>
              <a:t>Klik</a:t>
            </a:r>
            <a:r>
              <a:rPr lang="en-US" altLang="nl-NL" dirty="0"/>
              <a:t> om het </a:t>
            </a:r>
            <a:r>
              <a:rPr lang="en-US" altLang="nl-NL" dirty="0" err="1"/>
              <a:t>opmaakprofiel</a:t>
            </a:r>
            <a:r>
              <a:rPr lang="en-US" altLang="nl-NL" dirty="0"/>
              <a:t> </a:t>
            </a:r>
            <a:r>
              <a:rPr lang="en-US" altLang="nl-NL" dirty="0" err="1"/>
              <a:t>te</a:t>
            </a:r>
            <a:r>
              <a:rPr lang="en-US" altLang="nl-NL" dirty="0"/>
              <a:t> </a:t>
            </a:r>
            <a:r>
              <a:rPr lang="en-US" altLang="nl-NL" dirty="0" err="1"/>
              <a:t>bewerken</a:t>
            </a:r>
            <a:endParaRPr lang="en-US" altLang="nl-NL" dirty="0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245888A-E386-1841-86B2-6A9B3A5385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73711" y="2425148"/>
            <a:ext cx="8452237" cy="3451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 dirty="0" err="1"/>
              <a:t>Klik</a:t>
            </a:r>
            <a:r>
              <a:rPr lang="en-US" altLang="nl-NL" dirty="0"/>
              <a:t> om de </a:t>
            </a:r>
            <a:r>
              <a:rPr lang="en-US" altLang="nl-NL" dirty="0" err="1"/>
              <a:t>opmaakprofielen</a:t>
            </a:r>
            <a:r>
              <a:rPr lang="en-US" altLang="nl-NL" dirty="0"/>
              <a:t> van de </a:t>
            </a:r>
            <a:r>
              <a:rPr lang="en-US" altLang="nl-NL" dirty="0" err="1"/>
              <a:t>modeltekst</a:t>
            </a:r>
            <a:r>
              <a:rPr lang="en-US" altLang="nl-NL" dirty="0"/>
              <a:t> </a:t>
            </a:r>
            <a:r>
              <a:rPr lang="en-US" altLang="nl-NL" dirty="0" err="1"/>
              <a:t>te</a:t>
            </a:r>
            <a:r>
              <a:rPr lang="en-US" altLang="nl-NL" dirty="0"/>
              <a:t> </a:t>
            </a:r>
            <a:r>
              <a:rPr lang="en-US" altLang="nl-NL" dirty="0" err="1"/>
              <a:t>bewerken</a:t>
            </a:r>
            <a:endParaRPr lang="en-US" altLang="nl-NL" dirty="0"/>
          </a:p>
          <a:p>
            <a:pPr lvl="1"/>
            <a:r>
              <a:rPr lang="en-US" altLang="nl-NL" dirty="0" err="1"/>
              <a:t>Tweede</a:t>
            </a:r>
            <a:r>
              <a:rPr lang="en-US" altLang="nl-NL" dirty="0"/>
              <a:t> </a:t>
            </a:r>
            <a:r>
              <a:rPr lang="en-US" altLang="nl-NL" dirty="0" err="1"/>
              <a:t>niveau</a:t>
            </a:r>
            <a:endParaRPr lang="en-US" altLang="nl-NL" dirty="0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7DCD927-3BEA-7643-9BBE-2A8094FE5F4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76300" y="6202819"/>
            <a:ext cx="1151283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800"/>
            </a:lvl1pPr>
          </a:lstStyle>
          <a:p>
            <a:pPr>
              <a:defRPr/>
            </a:pPr>
            <a:endParaRPr lang="en-US" altLang="nl-NL" dirty="0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09A1F94-D6E0-C245-8512-7F2F5DA53CE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075208" y="6202819"/>
            <a:ext cx="1105314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800"/>
            </a:lvl1pPr>
          </a:lstStyle>
          <a:p>
            <a:pPr>
              <a:defRPr/>
            </a:pPr>
            <a:endParaRPr lang="en-US" altLang="nl-NL" dirty="0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673EA96-AF42-4441-BA1B-288E7D48B9E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66700" y="6202819"/>
            <a:ext cx="561975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800" b="1" smtClean="0"/>
            </a:lvl1pPr>
          </a:lstStyle>
          <a:p>
            <a:pPr>
              <a:defRPr/>
            </a:pPr>
            <a:fld id="{1025B759-16CF-764C-AB21-2D2BD5E8B674}" type="slidenum">
              <a:rPr lang="en-US" altLang="nl-NL" smtClean="0"/>
              <a:pPr>
                <a:defRPr/>
              </a:pPr>
              <a:t>‹nr.›</a:t>
            </a:fld>
            <a:endParaRPr lang="en-US" altLang="nl-N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4" r:id="rId4"/>
    <p:sldLayoutId id="2147483665" r:id="rId5"/>
    <p:sldLayoutId id="2147483666" r:id="rId6"/>
    <p:sldLayoutId id="2147483668" r:id="rId7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0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  <a:cs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  <a:cs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  <a:cs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  <a:cs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  <a:cs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  <a:cs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  <a:cs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anose="020B0604030504040204" pitchFamily="34" charset="0"/>
          <a:cs typeface="Arial" panose="020B0604020202020204" pitchFamily="34" charset="0"/>
        </a:defRPr>
      </a:lvl9pPr>
    </p:titleStyle>
    <p:bodyStyle>
      <a:lvl1pPr marL="266700" indent="-266700"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buClr>
          <a:schemeClr val="accent2"/>
        </a:buClr>
        <a:buSzPct val="120000"/>
        <a:buChar char="•"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827088" indent="-285750"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buClr>
          <a:schemeClr val="accent2"/>
        </a:buClr>
        <a:buSzPct val="120000"/>
        <a:buChar char="•"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235075" indent="-228600" algn="l" rtl="0" eaLnBrk="1" fontAlgn="base" hangingPunct="1">
        <a:spcBef>
          <a:spcPct val="0"/>
        </a:spcBef>
        <a:spcAft>
          <a:spcPct val="0"/>
        </a:spcAft>
        <a:buChar char="•"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28600" algn="l" rtl="0" eaLnBrk="1" fontAlgn="base" hangingPunct="1">
        <a:spcBef>
          <a:spcPct val="0"/>
        </a:spcBef>
        <a:spcAft>
          <a:spcPct val="0"/>
        </a:spcAft>
        <a:buChar char="–"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0"/>
        </a:spcBef>
        <a:spcAft>
          <a:spcPct val="0"/>
        </a:spcAft>
        <a:buChar char="»"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5">
            <a:extLst>
              <a:ext uri="{FF2B5EF4-FFF2-40B4-BE49-F238E27FC236}">
                <a16:creationId xmlns:a16="http://schemas.microsoft.com/office/drawing/2014/main" id="{23D2F6BB-5A52-7846-998D-56A616B228A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23874" y="1204403"/>
            <a:ext cx="8354655" cy="2117725"/>
          </a:xfrm>
        </p:spPr>
        <p:txBody>
          <a:bodyPr/>
          <a:lstStyle/>
          <a:p>
            <a:pPr eaLnBrk="1" hangingPunct="1"/>
            <a:r>
              <a:rPr lang="nl-NL" altLang="nl-NL" dirty="0"/>
              <a:t>Bestuurlijke ontwikkeltafel</a:t>
            </a:r>
            <a:endParaRPr lang="en-US" altLang="nl-NL" dirty="0"/>
          </a:p>
        </p:txBody>
      </p:sp>
      <p:sp>
        <p:nvSpPr>
          <p:cNvPr id="4098" name="Rectangle 6">
            <a:extLst>
              <a:ext uri="{FF2B5EF4-FFF2-40B4-BE49-F238E27FC236}">
                <a16:creationId xmlns:a16="http://schemas.microsoft.com/office/drawing/2014/main" id="{4B8CB176-F217-3D4A-A672-919A1E49B60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nl-NL" altLang="nl-NL" dirty="0"/>
              <a:t>19 februari 2025</a:t>
            </a:r>
            <a:endParaRPr lang="en-US" altLang="nl-NL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>
            <a:extLst>
              <a:ext uri="{FF2B5EF4-FFF2-40B4-BE49-F238E27FC236}">
                <a16:creationId xmlns:a16="http://schemas.microsoft.com/office/drawing/2014/main" id="{A4E4BF02-00D9-C340-A372-9788AE6A0C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825" y="1838325"/>
            <a:ext cx="7673975" cy="309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2">
            <a:extLst>
              <a:ext uri="{FF2B5EF4-FFF2-40B4-BE49-F238E27FC236}">
                <a16:creationId xmlns:a16="http://schemas.microsoft.com/office/drawing/2014/main" id="{3109ED00-912A-424A-B99C-B917090AEA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nl-NL" dirty="0"/>
              <a:t>Agenda</a:t>
            </a:r>
          </a:p>
        </p:txBody>
      </p:sp>
      <p:sp>
        <p:nvSpPr>
          <p:cNvPr id="5122" name="Rectangle 3">
            <a:extLst>
              <a:ext uri="{FF2B5EF4-FFF2-40B4-BE49-F238E27FC236}">
                <a16:creationId xmlns:a16="http://schemas.microsoft.com/office/drawing/2014/main" id="{ACB54202-568A-714A-B77B-22BED0BAB145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l-NL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Ontwikkelingen verblijf </a:t>
            </a:r>
            <a:r>
              <a:rPr lang="nl-NL" sz="1200" i="1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Enver</a:t>
            </a:r>
            <a:r>
              <a:rPr lang="nl-NL" sz="1200" i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endParaRPr lang="nl-NL" sz="12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l-NL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Planning / proces Verbeterprogramma </a:t>
            </a:r>
            <a:r>
              <a:rPr lang="nl-NL" sz="1200" i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Tessa &amp; Annebet </a:t>
            </a:r>
            <a:endParaRPr lang="nl-NL" sz="1200" i="1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l-NL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Normenkader / </a:t>
            </a:r>
            <a:r>
              <a:rPr lang="nl-NL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invlechting</a:t>
            </a:r>
            <a:r>
              <a:rPr lang="nl-NL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in verbeterprogramma </a:t>
            </a:r>
            <a:r>
              <a:rPr lang="nl-NL" sz="1200" i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Tessa </a:t>
            </a:r>
            <a:endParaRPr lang="nl-NL" sz="1200" i="1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l-NL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Korte brainstorm / inventarisatie naar wensen / onderwerpen voor bestuurlijk overleg in komende periode, naast bv passend jeugdlandschap </a:t>
            </a:r>
            <a:r>
              <a:rPr lang="nl-NL" sz="1200" i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Marianne</a:t>
            </a:r>
            <a:endParaRPr lang="nl-NL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5">
            <a:extLst>
              <a:ext uri="{FF2B5EF4-FFF2-40B4-BE49-F238E27FC236}">
                <a16:creationId xmlns:a16="http://schemas.microsoft.com/office/drawing/2014/main" id="{EE196C77-889D-FA47-8BA3-75EF9B2E6E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nl-NL" dirty="0" err="1"/>
              <a:t>Verbeterprogramma</a:t>
            </a:r>
            <a:br>
              <a:rPr lang="en-US" altLang="nl-NL" dirty="0"/>
            </a:br>
            <a:r>
              <a:rPr lang="en-US" altLang="nl-NL" dirty="0" err="1"/>
              <a:t>Betaalbare</a:t>
            </a:r>
            <a:r>
              <a:rPr lang="en-US" altLang="nl-NL" dirty="0"/>
              <a:t> en </a:t>
            </a:r>
            <a:r>
              <a:rPr lang="en-US" altLang="nl-NL" dirty="0" err="1"/>
              <a:t>Beschikbare</a:t>
            </a:r>
            <a:r>
              <a:rPr lang="en-US" altLang="nl-NL" dirty="0"/>
              <a:t> Jeugdhulp</a:t>
            </a:r>
          </a:p>
        </p:txBody>
      </p:sp>
      <p:sp>
        <p:nvSpPr>
          <p:cNvPr id="6146" name="Rectangle 6">
            <a:extLst>
              <a:ext uri="{FF2B5EF4-FFF2-40B4-BE49-F238E27FC236}">
                <a16:creationId xmlns:a16="http://schemas.microsoft.com/office/drawing/2014/main" id="{CE7BC624-2DBB-D741-A40F-59A9F93FABB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nl-NL" dirty="0"/>
              <a:t>Bestuurlijk besluit AB 19 december jl.</a:t>
            </a:r>
          </a:p>
          <a:p>
            <a:r>
              <a:rPr lang="nl-NL" dirty="0"/>
              <a:t>Aanleiding en uitgangspunten</a:t>
            </a:r>
          </a:p>
          <a:p>
            <a:r>
              <a:rPr lang="nl-NL" dirty="0"/>
              <a:t>Visie jeugdhulpregio Zuid-Holland Zuid</a:t>
            </a:r>
          </a:p>
          <a:p>
            <a:r>
              <a:rPr lang="nl-NL" dirty="0"/>
              <a:t>Afbakening jeugdhulp</a:t>
            </a:r>
          </a:p>
          <a:p>
            <a:r>
              <a:rPr lang="nl-NL" dirty="0"/>
              <a:t>Normaliseren &amp; de-medicaliseren</a:t>
            </a:r>
          </a:p>
          <a:p>
            <a:r>
              <a:rPr lang="nl-NL" dirty="0"/>
              <a:t>Van individueel curatief naar collectief preventief</a:t>
            </a:r>
          </a:p>
          <a:p>
            <a:r>
              <a:rPr lang="nl-NL" dirty="0"/>
              <a:t>Algemene voorzieningen en voorliggende wetgeving</a:t>
            </a:r>
          </a:p>
          <a:p>
            <a:pPr marL="0" indent="0" eaLnBrk="1" hangingPunct="1">
              <a:lnSpc>
                <a:spcPts val="2000"/>
              </a:lnSpc>
              <a:spcBef>
                <a:spcPts val="2000"/>
              </a:spcBef>
              <a:buFontTx/>
              <a:buNone/>
            </a:pPr>
            <a:endParaRPr lang="en-US" altLang="nl-NL" b="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EC0019-2BB9-A4E8-9347-86ED807015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5">
            <a:extLst>
              <a:ext uri="{FF2B5EF4-FFF2-40B4-BE49-F238E27FC236}">
                <a16:creationId xmlns:a16="http://schemas.microsoft.com/office/drawing/2014/main" id="{59B9277A-7085-0F00-07E1-962B925EAD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nl-NL" dirty="0" err="1"/>
              <a:t>Verbeterprogramma</a:t>
            </a:r>
            <a:br>
              <a:rPr lang="en-US" altLang="nl-NL" dirty="0"/>
            </a:br>
            <a:r>
              <a:rPr lang="en-US" altLang="nl-NL" dirty="0" err="1"/>
              <a:t>Betaalbare</a:t>
            </a:r>
            <a:r>
              <a:rPr lang="en-US" altLang="nl-NL" dirty="0"/>
              <a:t> en </a:t>
            </a:r>
            <a:r>
              <a:rPr lang="en-US" altLang="nl-NL" dirty="0" err="1"/>
              <a:t>Beschikbare</a:t>
            </a:r>
            <a:r>
              <a:rPr lang="en-US" altLang="nl-NL" dirty="0"/>
              <a:t> Jeugdhulp</a:t>
            </a:r>
          </a:p>
        </p:txBody>
      </p:sp>
      <p:sp>
        <p:nvSpPr>
          <p:cNvPr id="6146" name="Rectangle 6">
            <a:extLst>
              <a:ext uri="{FF2B5EF4-FFF2-40B4-BE49-F238E27FC236}">
                <a16:creationId xmlns:a16="http://schemas.microsoft.com/office/drawing/2014/main" id="{5A58E2B7-59FE-0671-6640-4721769DA8C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nl-NL" dirty="0"/>
              <a:t>Programmatische aanpak</a:t>
            </a:r>
          </a:p>
          <a:p>
            <a:r>
              <a:rPr lang="nl-NL" dirty="0"/>
              <a:t>Werksessies per segment / subonderdelen</a:t>
            </a:r>
          </a:p>
          <a:p>
            <a:r>
              <a:rPr lang="nl-NL" dirty="0"/>
              <a:t>Vervolgstappen / planning</a:t>
            </a:r>
          </a:p>
          <a:p>
            <a:pPr marL="0" indent="0" eaLnBrk="1" hangingPunct="1">
              <a:lnSpc>
                <a:spcPts val="2000"/>
              </a:lnSpc>
              <a:spcBef>
                <a:spcPts val="2000"/>
              </a:spcBef>
              <a:buFontTx/>
              <a:buNone/>
            </a:pPr>
            <a:endParaRPr lang="en-US" altLang="nl-NL" b="0" dirty="0"/>
          </a:p>
        </p:txBody>
      </p:sp>
    </p:spTree>
    <p:extLst>
      <p:ext uri="{BB962C8B-B14F-4D97-AF65-F5344CB8AC3E}">
        <p14:creationId xmlns:p14="http://schemas.microsoft.com/office/powerpoint/2010/main" val="9619995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917973-03BF-FD0F-D182-4F94A0863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5">
            <a:extLst>
              <a:ext uri="{FF2B5EF4-FFF2-40B4-BE49-F238E27FC236}">
                <a16:creationId xmlns:a16="http://schemas.microsoft.com/office/drawing/2014/main" id="{0DD496D7-5B4E-F03C-9897-F6F38E1083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nl-NL" dirty="0" err="1"/>
              <a:t>Verbeterprogramma</a:t>
            </a:r>
            <a:br>
              <a:rPr lang="en-US" altLang="nl-NL" dirty="0"/>
            </a:br>
            <a:r>
              <a:rPr lang="en-US" altLang="nl-NL" dirty="0" err="1"/>
              <a:t>Betaalbare</a:t>
            </a:r>
            <a:r>
              <a:rPr lang="en-US" altLang="nl-NL" dirty="0"/>
              <a:t> en </a:t>
            </a:r>
            <a:r>
              <a:rPr lang="en-US" altLang="nl-NL" dirty="0" err="1"/>
              <a:t>Beschikbare</a:t>
            </a:r>
            <a:r>
              <a:rPr lang="en-US" altLang="nl-NL" dirty="0"/>
              <a:t> Jeugdhulp</a:t>
            </a:r>
          </a:p>
        </p:txBody>
      </p:sp>
      <p:sp>
        <p:nvSpPr>
          <p:cNvPr id="6146" name="Rectangle 6">
            <a:extLst>
              <a:ext uri="{FF2B5EF4-FFF2-40B4-BE49-F238E27FC236}">
                <a16:creationId xmlns:a16="http://schemas.microsoft.com/office/drawing/2014/main" id="{4DED9872-10D7-FB3F-B9AF-4B31C505203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73712" y="2425147"/>
            <a:ext cx="7959128" cy="3665937"/>
          </a:xfrm>
          <a:noFill/>
        </p:spPr>
        <p:txBody>
          <a:bodyPr/>
          <a:lstStyle/>
          <a:p>
            <a:pPr>
              <a:lnSpc>
                <a:spcPts val="2000"/>
              </a:lnSpc>
              <a:spcBef>
                <a:spcPts val="2000"/>
              </a:spcBef>
            </a:pPr>
            <a:r>
              <a:rPr lang="en-US" altLang="nl-NL" b="0" dirty="0" err="1"/>
              <a:t>Toegang</a:t>
            </a:r>
            <a:endParaRPr lang="en-US" altLang="nl-NL" b="0" dirty="0"/>
          </a:p>
          <a:p>
            <a:pPr>
              <a:lnSpc>
                <a:spcPts val="2000"/>
              </a:lnSpc>
              <a:spcBef>
                <a:spcPts val="2000"/>
              </a:spcBef>
            </a:pPr>
            <a:r>
              <a:rPr lang="en-US" altLang="nl-NL" b="0" dirty="0"/>
              <a:t>Nieuw segment </a:t>
            </a:r>
            <a:r>
              <a:rPr lang="en-US" altLang="nl-NL" b="0" dirty="0" err="1"/>
              <a:t>vormen</a:t>
            </a:r>
            <a:r>
              <a:rPr lang="en-US" altLang="nl-NL" b="0" dirty="0"/>
              <a:t> van 1&amp;5</a:t>
            </a:r>
          </a:p>
          <a:p>
            <a:pPr>
              <a:lnSpc>
                <a:spcPts val="2000"/>
              </a:lnSpc>
              <a:spcBef>
                <a:spcPts val="2000"/>
              </a:spcBef>
            </a:pPr>
            <a:r>
              <a:rPr lang="en-US" altLang="nl-NL" b="0" dirty="0"/>
              <a:t>Segment 2 </a:t>
            </a:r>
            <a:r>
              <a:rPr lang="en-US" altLang="nl-NL" b="0" dirty="0" err="1"/>
              <a:t>alleen</a:t>
            </a:r>
            <a:r>
              <a:rPr lang="en-US" altLang="nl-NL" b="0" dirty="0"/>
              <a:t> </a:t>
            </a:r>
            <a:r>
              <a:rPr lang="en-US" altLang="nl-NL" b="0" dirty="0" err="1"/>
              <a:t>wonen</a:t>
            </a:r>
            <a:r>
              <a:rPr lang="en-US" altLang="nl-NL" b="0" dirty="0"/>
              <a:t> </a:t>
            </a:r>
            <a:r>
              <a:rPr lang="en-US" altLang="nl-NL" b="0" dirty="0" err="1"/>
              <a:t>als</a:t>
            </a:r>
            <a:r>
              <a:rPr lang="en-US" altLang="nl-NL" b="0" dirty="0"/>
              <a:t> er </a:t>
            </a:r>
            <a:r>
              <a:rPr lang="en-US" altLang="nl-NL" b="0" dirty="0" err="1"/>
              <a:t>geen</a:t>
            </a:r>
            <a:r>
              <a:rPr lang="en-US" altLang="nl-NL" b="0" dirty="0"/>
              <a:t> </a:t>
            </a:r>
            <a:r>
              <a:rPr lang="en-US" altLang="nl-NL" b="0" dirty="0" err="1"/>
              <a:t>ambulante</a:t>
            </a:r>
            <a:r>
              <a:rPr lang="en-US" altLang="nl-NL" b="0" dirty="0"/>
              <a:t> </a:t>
            </a:r>
            <a:r>
              <a:rPr lang="en-US" altLang="nl-NL" b="0" dirty="0" err="1"/>
              <a:t>oplossing</a:t>
            </a:r>
            <a:r>
              <a:rPr lang="en-US" altLang="nl-NL" b="0" dirty="0"/>
              <a:t> is</a:t>
            </a:r>
          </a:p>
          <a:p>
            <a:pPr>
              <a:lnSpc>
                <a:spcPts val="2000"/>
              </a:lnSpc>
              <a:spcBef>
                <a:spcPts val="2000"/>
              </a:spcBef>
            </a:pPr>
            <a:r>
              <a:rPr lang="en-US" altLang="nl-NL" b="0" dirty="0"/>
              <a:t>Segment 3 </a:t>
            </a:r>
            <a:r>
              <a:rPr lang="en-US" altLang="nl-NL" b="0" dirty="0" err="1"/>
              <a:t>passend</a:t>
            </a:r>
            <a:r>
              <a:rPr lang="en-US" altLang="nl-NL" b="0" dirty="0"/>
              <a:t> </a:t>
            </a:r>
            <a:r>
              <a:rPr lang="en-US" altLang="nl-NL" b="0" dirty="0" err="1"/>
              <a:t>onderwijs</a:t>
            </a:r>
            <a:r>
              <a:rPr lang="en-US" altLang="nl-NL" b="0" dirty="0"/>
              <a:t> </a:t>
            </a:r>
            <a:r>
              <a:rPr lang="en-US" altLang="nl-NL" b="0" dirty="0" err="1"/>
              <a:t>voor</a:t>
            </a:r>
            <a:r>
              <a:rPr lang="en-US" altLang="nl-NL" b="0" dirty="0"/>
              <a:t> </a:t>
            </a:r>
            <a:r>
              <a:rPr lang="en-US" altLang="nl-NL" b="0" dirty="0" err="1"/>
              <a:t>ieder</a:t>
            </a:r>
            <a:r>
              <a:rPr lang="en-US" altLang="nl-NL" b="0" dirty="0"/>
              <a:t> kind</a:t>
            </a:r>
          </a:p>
          <a:p>
            <a:pPr>
              <a:lnSpc>
                <a:spcPts val="2000"/>
              </a:lnSpc>
              <a:spcBef>
                <a:spcPts val="2000"/>
              </a:spcBef>
            </a:pPr>
            <a:r>
              <a:rPr lang="en-US" altLang="nl-NL" b="0" dirty="0"/>
              <a:t>Segment 4 </a:t>
            </a:r>
            <a:r>
              <a:rPr lang="en-US" altLang="nl-NL" b="0" dirty="0" err="1"/>
              <a:t>beperken</a:t>
            </a:r>
            <a:r>
              <a:rPr lang="en-US" altLang="nl-NL" b="0" dirty="0"/>
              <a:t> </a:t>
            </a:r>
            <a:r>
              <a:rPr lang="en-US" altLang="nl-NL" b="0" dirty="0" err="1"/>
              <a:t>aanbod</a:t>
            </a:r>
            <a:r>
              <a:rPr lang="en-US" altLang="nl-NL" b="0" dirty="0"/>
              <a:t> en </a:t>
            </a:r>
            <a:r>
              <a:rPr lang="en-US" altLang="nl-NL" b="0" dirty="0" err="1"/>
              <a:t>meer</a:t>
            </a:r>
            <a:r>
              <a:rPr lang="en-US" altLang="nl-NL" b="0" dirty="0"/>
              <a:t> </a:t>
            </a:r>
            <a:r>
              <a:rPr lang="en-US" altLang="nl-NL" b="0" dirty="0" err="1"/>
              <a:t>beschikkingsvrij</a:t>
            </a:r>
            <a:endParaRPr lang="en-US" altLang="nl-NL" b="0" dirty="0"/>
          </a:p>
          <a:p>
            <a:pPr>
              <a:lnSpc>
                <a:spcPts val="2000"/>
              </a:lnSpc>
              <a:spcBef>
                <a:spcPts val="2000"/>
              </a:spcBef>
            </a:pPr>
            <a:r>
              <a:rPr lang="en-US" altLang="nl-NL" b="0" dirty="0"/>
              <a:t>Segment 6 GI en </a:t>
            </a:r>
            <a:r>
              <a:rPr lang="en-US" altLang="nl-NL" b="0" dirty="0" err="1"/>
              <a:t>wijkteams</a:t>
            </a:r>
            <a:r>
              <a:rPr lang="en-US" altLang="nl-NL" b="0" dirty="0"/>
              <a:t> </a:t>
            </a:r>
            <a:r>
              <a:rPr lang="en-US" altLang="nl-NL" b="0" dirty="0" err="1"/>
              <a:t>als</a:t>
            </a:r>
            <a:r>
              <a:rPr lang="en-US" altLang="nl-NL" b="0" dirty="0"/>
              <a:t> partners</a:t>
            </a:r>
          </a:p>
          <a:p>
            <a:pPr>
              <a:lnSpc>
                <a:spcPts val="2000"/>
              </a:lnSpc>
              <a:spcBef>
                <a:spcPts val="2000"/>
              </a:spcBef>
            </a:pPr>
            <a:endParaRPr lang="en-US" altLang="nl-NL" b="0" dirty="0"/>
          </a:p>
        </p:txBody>
      </p:sp>
    </p:spTree>
    <p:extLst>
      <p:ext uri="{BB962C8B-B14F-4D97-AF65-F5344CB8AC3E}">
        <p14:creationId xmlns:p14="http://schemas.microsoft.com/office/powerpoint/2010/main" val="3981188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323684-E2E7-AF01-A31E-CC165357D1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5">
            <a:extLst>
              <a:ext uri="{FF2B5EF4-FFF2-40B4-BE49-F238E27FC236}">
                <a16:creationId xmlns:a16="http://schemas.microsoft.com/office/drawing/2014/main" id="{C9FB9E0D-A38C-182C-33E5-310709BC1F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nl-NL" dirty="0" err="1"/>
              <a:t>Verbeterprogramma</a:t>
            </a:r>
            <a:br>
              <a:rPr lang="en-US" altLang="nl-NL" dirty="0"/>
            </a:br>
            <a:r>
              <a:rPr lang="en-US" altLang="nl-NL" dirty="0" err="1"/>
              <a:t>Betaalbare</a:t>
            </a:r>
            <a:r>
              <a:rPr lang="en-US" altLang="nl-NL" dirty="0"/>
              <a:t> en </a:t>
            </a:r>
            <a:r>
              <a:rPr lang="en-US" altLang="nl-NL" dirty="0" err="1"/>
              <a:t>Beschikbare</a:t>
            </a:r>
            <a:r>
              <a:rPr lang="en-US" altLang="nl-NL" dirty="0"/>
              <a:t> Jeugdhulp</a:t>
            </a:r>
          </a:p>
        </p:txBody>
      </p:sp>
      <p:sp>
        <p:nvSpPr>
          <p:cNvPr id="6146" name="Rectangle 6">
            <a:extLst>
              <a:ext uri="{FF2B5EF4-FFF2-40B4-BE49-F238E27FC236}">
                <a16:creationId xmlns:a16="http://schemas.microsoft.com/office/drawing/2014/main" id="{E00E2744-AAC7-0F8D-0AD9-67CD3C0B640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73712" y="2425147"/>
            <a:ext cx="7959128" cy="3665937"/>
          </a:xfrm>
          <a:noFill/>
        </p:spPr>
        <p:txBody>
          <a:bodyPr/>
          <a:lstStyle/>
          <a:p>
            <a:pPr>
              <a:lnSpc>
                <a:spcPts val="2000"/>
              </a:lnSpc>
              <a:spcBef>
                <a:spcPts val="2000"/>
              </a:spcBef>
            </a:pPr>
            <a:r>
              <a:rPr lang="en-US" altLang="nl-NL" b="0" dirty="0"/>
              <a:t>Segment 7 Wat is des </a:t>
            </a:r>
            <a:r>
              <a:rPr lang="en-US" altLang="nl-NL" b="0" dirty="0" err="1"/>
              <a:t>onderwijs</a:t>
            </a:r>
            <a:r>
              <a:rPr lang="en-US" altLang="nl-NL" b="0" dirty="0"/>
              <a:t> en wat is dan </a:t>
            </a:r>
            <a:r>
              <a:rPr lang="en-US" altLang="nl-NL" b="0" dirty="0" err="1"/>
              <a:t>nog</a:t>
            </a:r>
            <a:r>
              <a:rPr lang="en-US" altLang="nl-NL" b="0" dirty="0"/>
              <a:t> extra </a:t>
            </a:r>
            <a:r>
              <a:rPr lang="en-US" altLang="nl-NL" b="0" dirty="0" err="1"/>
              <a:t>nodig</a:t>
            </a:r>
            <a:endParaRPr lang="en-US" altLang="nl-NL" b="0" dirty="0"/>
          </a:p>
          <a:p>
            <a:pPr>
              <a:lnSpc>
                <a:spcPts val="2000"/>
              </a:lnSpc>
              <a:spcBef>
                <a:spcPts val="2000"/>
              </a:spcBef>
            </a:pPr>
            <a:r>
              <a:rPr lang="en-US" altLang="nl-NL" b="0" dirty="0" err="1"/>
              <a:t>Regelgeving</a:t>
            </a:r>
            <a:r>
              <a:rPr lang="en-US" altLang="nl-NL" b="0" dirty="0"/>
              <a:t> (</a:t>
            </a:r>
            <a:r>
              <a:rPr lang="en-US" altLang="nl-NL" b="0" dirty="0" err="1"/>
              <a:t>verordening</a:t>
            </a:r>
            <a:r>
              <a:rPr lang="en-US" altLang="nl-NL" b="0" dirty="0"/>
              <a:t>, maatwerk, PGB en </a:t>
            </a:r>
            <a:r>
              <a:rPr lang="en-US" altLang="nl-NL" b="0" dirty="0" err="1"/>
              <a:t>bezwaar</a:t>
            </a:r>
            <a:r>
              <a:rPr lang="en-US" altLang="nl-NL" b="0" dirty="0"/>
              <a:t> &amp; </a:t>
            </a:r>
            <a:r>
              <a:rPr lang="en-US" altLang="nl-NL" b="0" dirty="0" err="1"/>
              <a:t>beroep</a:t>
            </a:r>
            <a:r>
              <a:rPr lang="en-US" altLang="nl-NL" b="0" dirty="0"/>
              <a:t>)</a:t>
            </a:r>
          </a:p>
          <a:p>
            <a:pPr>
              <a:lnSpc>
                <a:spcPts val="2000"/>
              </a:lnSpc>
              <a:spcBef>
                <a:spcPts val="2000"/>
              </a:spcBef>
            </a:pPr>
            <a:r>
              <a:rPr lang="en-US" altLang="nl-NL" b="0" dirty="0"/>
              <a:t>Contractmanagement (</a:t>
            </a:r>
            <a:r>
              <a:rPr lang="en-US" altLang="nl-NL" b="0" dirty="0" err="1"/>
              <a:t>inclusief</a:t>
            </a:r>
            <a:r>
              <a:rPr lang="en-US" altLang="nl-NL" b="0" dirty="0"/>
              <a:t> </a:t>
            </a:r>
            <a:r>
              <a:rPr lang="en-US" altLang="nl-NL" b="0" dirty="0" err="1"/>
              <a:t>handhaving</a:t>
            </a:r>
            <a:r>
              <a:rPr lang="en-US" altLang="nl-NL" b="0" dirty="0"/>
              <a:t> en </a:t>
            </a:r>
            <a:r>
              <a:rPr lang="en-US" altLang="nl-NL" b="0" dirty="0" err="1"/>
              <a:t>fraudeaanpak</a:t>
            </a:r>
            <a:r>
              <a:rPr lang="en-US" altLang="nl-NL" b="0" dirty="0"/>
              <a:t>)</a:t>
            </a:r>
          </a:p>
          <a:p>
            <a:pPr>
              <a:lnSpc>
                <a:spcPts val="2000"/>
              </a:lnSpc>
              <a:spcBef>
                <a:spcPts val="2000"/>
              </a:spcBef>
            </a:pPr>
            <a:r>
              <a:rPr lang="en-US" altLang="nl-NL" b="0" dirty="0"/>
              <a:t>Monitoring en </a:t>
            </a:r>
            <a:r>
              <a:rPr lang="en-US" altLang="nl-NL" b="0" dirty="0" err="1"/>
              <a:t>sturing</a:t>
            </a:r>
            <a:endParaRPr lang="en-US" altLang="nl-NL" b="0" dirty="0"/>
          </a:p>
          <a:p>
            <a:pPr>
              <a:lnSpc>
                <a:spcPts val="2000"/>
              </a:lnSpc>
              <a:spcBef>
                <a:spcPts val="2000"/>
              </a:spcBef>
            </a:pPr>
            <a:r>
              <a:rPr lang="en-US" altLang="nl-NL" b="0" dirty="0"/>
              <a:t>Financiën</a:t>
            </a:r>
          </a:p>
        </p:txBody>
      </p:sp>
    </p:spTree>
    <p:extLst>
      <p:ext uri="{BB962C8B-B14F-4D97-AF65-F5344CB8AC3E}">
        <p14:creationId xmlns:p14="http://schemas.microsoft.com/office/powerpoint/2010/main" val="32608966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B3B2C3-01D9-E300-183F-CFDC86D4F4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5">
            <a:extLst>
              <a:ext uri="{FF2B5EF4-FFF2-40B4-BE49-F238E27FC236}">
                <a16:creationId xmlns:a16="http://schemas.microsoft.com/office/drawing/2014/main" id="{A4CCE682-B733-15BA-FCBD-A99C284BCC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nl-NL" dirty="0" err="1"/>
              <a:t>Verbeterprogramma</a:t>
            </a:r>
            <a:br>
              <a:rPr lang="en-US" altLang="nl-NL" dirty="0"/>
            </a:br>
            <a:r>
              <a:rPr lang="en-US" altLang="nl-NL" dirty="0" err="1"/>
              <a:t>Betaalbare</a:t>
            </a:r>
            <a:r>
              <a:rPr lang="en-US" altLang="nl-NL" dirty="0"/>
              <a:t> en </a:t>
            </a:r>
            <a:r>
              <a:rPr lang="en-US" altLang="nl-NL" dirty="0" err="1"/>
              <a:t>Beschikbare</a:t>
            </a:r>
            <a:r>
              <a:rPr lang="en-US" altLang="nl-NL" dirty="0"/>
              <a:t> Jeugdhulp</a:t>
            </a:r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620D8A36-3AF9-A62C-217B-E0EB46D75D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7134" y="2425700"/>
            <a:ext cx="6165295" cy="3451225"/>
          </a:xfrm>
        </p:spPr>
      </p:pic>
    </p:spTree>
    <p:extLst>
      <p:ext uri="{BB962C8B-B14F-4D97-AF65-F5344CB8AC3E}">
        <p14:creationId xmlns:p14="http://schemas.microsoft.com/office/powerpoint/2010/main" val="35873733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C7C70-6DD6-5F9E-EECB-42149A9CF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5">
            <a:extLst>
              <a:ext uri="{FF2B5EF4-FFF2-40B4-BE49-F238E27FC236}">
                <a16:creationId xmlns:a16="http://schemas.microsoft.com/office/drawing/2014/main" id="{775F38AA-E7DB-A4B0-8D2D-175DA877AC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nl-NL" dirty="0" err="1"/>
              <a:t>Projectgroep</a:t>
            </a:r>
            <a:r>
              <a:rPr lang="en-US" altLang="nl-NL" dirty="0"/>
              <a:t> Normenkader</a:t>
            </a:r>
          </a:p>
        </p:txBody>
      </p:sp>
      <p:sp>
        <p:nvSpPr>
          <p:cNvPr id="6146" name="Rectangle 6">
            <a:extLst>
              <a:ext uri="{FF2B5EF4-FFF2-40B4-BE49-F238E27FC236}">
                <a16:creationId xmlns:a16="http://schemas.microsoft.com/office/drawing/2014/main" id="{7BFE0B71-397F-43FB-7E6F-C60D6A52777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nl-NL" dirty="0"/>
              <a:t>Korte terugblik</a:t>
            </a:r>
          </a:p>
          <a:p>
            <a:r>
              <a:rPr lang="nl-NL" dirty="0"/>
              <a:t>Huidige stand van zaken</a:t>
            </a:r>
          </a:p>
          <a:p>
            <a:r>
              <a:rPr lang="nl-NL" dirty="0"/>
              <a:t>Doorkijk naar komende periode / vervolgstappen</a:t>
            </a:r>
          </a:p>
          <a:p>
            <a:r>
              <a:rPr lang="nl-NL" dirty="0"/>
              <a:t>Verbinding Verbeterprogramma en Normenkader</a:t>
            </a:r>
          </a:p>
          <a:p>
            <a:pPr marL="0" indent="0" eaLnBrk="1" hangingPunct="1">
              <a:lnSpc>
                <a:spcPts val="2000"/>
              </a:lnSpc>
              <a:spcBef>
                <a:spcPts val="2000"/>
              </a:spcBef>
              <a:buFontTx/>
              <a:buNone/>
            </a:pPr>
            <a:endParaRPr lang="en-US" altLang="nl-NL" b="0" dirty="0"/>
          </a:p>
        </p:txBody>
      </p:sp>
    </p:spTree>
    <p:extLst>
      <p:ext uri="{BB962C8B-B14F-4D97-AF65-F5344CB8AC3E}">
        <p14:creationId xmlns:p14="http://schemas.microsoft.com/office/powerpoint/2010/main" val="42539215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75B9C1-7C24-88CD-1496-9CB833777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Korte brainstorm / inventarisatie wensen behoeften overlegstructuur</a:t>
            </a:r>
          </a:p>
        </p:txBody>
      </p:sp>
      <p:pic>
        <p:nvPicPr>
          <p:cNvPr id="1026" name="Picture 2" descr="Vergaderen - spreuken en quotes van Omdenken.nl">
            <a:extLst>
              <a:ext uri="{FF2B5EF4-FFF2-40B4-BE49-F238E27FC236}">
                <a16:creationId xmlns:a16="http://schemas.microsoft.com/office/drawing/2014/main" id="{7372E3F6-BB66-B9CD-35BB-691CDE79F9D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952" y="2868817"/>
            <a:ext cx="2924175" cy="156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8 ideeën over Vergadering | wijze woorden, mooie woorden, citaten">
            <a:extLst>
              <a:ext uri="{FF2B5EF4-FFF2-40B4-BE49-F238E27FC236}">
                <a16:creationId xmlns:a16="http://schemas.microsoft.com/office/drawing/2014/main" id="{E051C52C-FDF4-633B-676C-35276B64ED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1251" y="3359354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5300636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ardontwerp">
  <a:themeElements>
    <a:clrScheme name="Standaardontwerp 1">
      <a:dk1>
        <a:srgbClr val="005A99"/>
      </a:dk1>
      <a:lt1>
        <a:srgbClr val="FFFFFF"/>
      </a:lt1>
      <a:dk2>
        <a:srgbClr val="005A99"/>
      </a:dk2>
      <a:lt2>
        <a:srgbClr val="000000"/>
      </a:lt2>
      <a:accent1>
        <a:srgbClr val="1A6FA6"/>
      </a:accent1>
      <a:accent2>
        <a:srgbClr val="FC7C00"/>
      </a:accent2>
      <a:accent3>
        <a:srgbClr val="FFFFFF"/>
      </a:accent3>
      <a:accent4>
        <a:srgbClr val="004C82"/>
      </a:accent4>
      <a:accent5>
        <a:srgbClr val="ABBBD0"/>
      </a:accent5>
      <a:accent6>
        <a:srgbClr val="E47000"/>
      </a:accent6>
      <a:hlink>
        <a:srgbClr val="7FA5CB"/>
      </a:hlink>
      <a:folHlink>
        <a:srgbClr val="E6ECF4"/>
      </a:folHlink>
    </a:clrScheme>
    <a:fontScheme name="Standaardontwerp">
      <a:majorFont>
        <a:latin typeface="Verdana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andaardontwerp 1">
        <a:dk1>
          <a:srgbClr val="005A99"/>
        </a:dk1>
        <a:lt1>
          <a:srgbClr val="FFFFFF"/>
        </a:lt1>
        <a:dk2>
          <a:srgbClr val="005A99"/>
        </a:dk2>
        <a:lt2>
          <a:srgbClr val="000000"/>
        </a:lt2>
        <a:accent1>
          <a:srgbClr val="1A6FA6"/>
        </a:accent1>
        <a:accent2>
          <a:srgbClr val="FC7C00"/>
        </a:accent2>
        <a:accent3>
          <a:srgbClr val="FFFFFF"/>
        </a:accent3>
        <a:accent4>
          <a:srgbClr val="004C82"/>
        </a:accent4>
        <a:accent5>
          <a:srgbClr val="ABBBD0"/>
        </a:accent5>
        <a:accent6>
          <a:srgbClr val="E47000"/>
        </a:accent6>
        <a:hlink>
          <a:srgbClr val="7FA5CB"/>
        </a:hlink>
        <a:folHlink>
          <a:srgbClr val="E6ECF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DG_0044_SOJ" id="{BF1BDFBC-7DBF-D24F-AD1B-2C41D18D7427}" vid="{9ABA388C-F494-014E-A01D-F4BCCD290798}"/>
    </a:ext>
  </a:extLst>
</a:theme>
</file>

<file path=ppt/theme/theme2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C68029ED02F9644A03197EEFF8EC266" ma:contentTypeVersion="0" ma:contentTypeDescription="Een nieuw document maken." ma:contentTypeScope="" ma:versionID="d4ed8f31abd015d273b0a110ae072c7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12244989ec27873bed08276c42f95ad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6C17297-79BB-462C-AFAB-52D03271A0B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86B23F5C-BB4E-49EF-9B1B-659513B81397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E0BAE6CD-D29F-4738-AB4E-25BB5A043B4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SOJbasis powerpoint</Template>
  <TotalTime>125</TotalTime>
  <Words>210</Words>
  <Application>Microsoft Office PowerPoint</Application>
  <PresentationFormat>Diavoorstelling (4:3)</PresentationFormat>
  <Paragraphs>39</Paragraphs>
  <Slides>10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5" baseType="lpstr">
      <vt:lpstr>Aptos</vt:lpstr>
      <vt:lpstr>Arial</vt:lpstr>
      <vt:lpstr>Symbol</vt:lpstr>
      <vt:lpstr>Verdana</vt:lpstr>
      <vt:lpstr>Standaardontwerp</vt:lpstr>
      <vt:lpstr>Bestuurlijke ontwikkeltafel</vt:lpstr>
      <vt:lpstr>Agenda</vt:lpstr>
      <vt:lpstr>Verbeterprogramma Betaalbare en Beschikbare Jeugdhulp</vt:lpstr>
      <vt:lpstr>Verbeterprogramma Betaalbare en Beschikbare Jeugdhulp</vt:lpstr>
      <vt:lpstr>Verbeterprogramma Betaalbare en Beschikbare Jeugdhulp</vt:lpstr>
      <vt:lpstr>Verbeterprogramma Betaalbare en Beschikbare Jeugdhulp</vt:lpstr>
      <vt:lpstr>Verbeterprogramma Betaalbare en Beschikbare Jeugdhulp</vt:lpstr>
      <vt:lpstr>Projectgroep Normenkader</vt:lpstr>
      <vt:lpstr>Korte brainstorm / inventarisatie wensen behoeften overlegstructuur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Twigt, A (Annebet)</dc:creator>
  <cp:lastModifiedBy>Twigt, A (Annebet)</cp:lastModifiedBy>
  <cp:revision>1</cp:revision>
  <dcterms:created xsi:type="dcterms:W3CDTF">2025-02-18T15:50:51Z</dcterms:created>
  <dcterms:modified xsi:type="dcterms:W3CDTF">2025-02-18T17:56:40Z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0x010100DC68029ED02F9644A03197EEFF8EC266</vt:lpwstr>
  </property>
</Properties>
</file>