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486" r:id="rId6"/>
    <p:sldId id="487" r:id="rId7"/>
    <p:sldId id="488" r:id="rId8"/>
    <p:sldId id="489" r:id="rId9"/>
  </p:sldIdLst>
  <p:sldSz cx="12192000" cy="6858000"/>
  <p:notesSz cx="6799263" cy="99298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2B971-CDDF-4D8B-A2F2-92CFACD7C6C2}" type="datetimeFigureOut">
              <a:rPr lang="nl-NL" smtClean="0"/>
              <a:t>27-02-2026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0BCF1-8EE3-47ED-8CFF-996AFFE6B1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471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034732-54C3-B38D-1724-532184421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89474DF-73E7-04C0-FF57-729F00C3B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A9084D-871F-F907-88BE-9FCA918F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501-265E-40AC-BC43-5FC3B0649682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234446-D5CA-CB17-E712-FE5014D0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510C02-EDF8-19DC-F347-F4C2B5A6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12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8B9EB-4388-2189-388B-21DB292E1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E24117-0FD4-5B69-351B-48266FA08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CF5428-E367-7BA1-2AB0-DC453837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9F86-F061-4220-9381-2174160726AF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E8A741-65D9-9A94-521F-8277B66B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657804-83F7-5D7B-593D-3CAD59B6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755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210E6-8DE7-A942-8815-98419609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7CA6CB2-A391-0F86-89A3-86CD5F31B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844068-A899-69E9-2B54-0465F878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46ECB-9288-4551-8D0B-1FE5321F25FF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B5BBF5-0267-8558-9F61-B8D30777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D93204-855D-700B-7D43-AAFD5DC0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744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A92EE-002A-7318-7F5C-6564FC101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40CC43-DEF9-5D86-7AFB-4B50BB92D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ECC02F7-8483-0A57-D0C1-10A57E972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BCEA8E-CFFE-BD5D-913E-FEAC36C6D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12EC-8CC9-407C-AB4F-79F658ADA7F7}" type="datetime1">
              <a:rPr lang="nl-NL" smtClean="0"/>
              <a:t>27-02-2026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C58E46F-B407-9454-E52A-79C21F44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35387A-81AD-1149-38AF-5E4D0A390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03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173149-F024-1FC9-BA80-2C54AAA6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4C5C53-77FE-612C-33EB-148C02256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357026-09E9-D1E9-F603-989837F89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F0508FE-6BED-20DA-1604-D040C4014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31F119A-5ACB-8F6B-2C22-F58BDBE62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472577A-1926-B6EA-0F09-D2CA7F7FE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9744-B159-4044-B511-DA42E80A2D91}" type="datetime1">
              <a:rPr lang="nl-NL" smtClean="0"/>
              <a:t>27-02-2026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B9B4057-0D22-B476-A77E-963A311BB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CDBC033-9B09-D404-4892-91CBFA4B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4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4EA8E-70EE-11F7-321D-6273AA47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BB3532-806A-4EB5-C587-BE5F2D34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69251-3920-4F7F-973F-BC35A62BDF9C}" type="datetime1">
              <a:rPr lang="nl-NL" smtClean="0"/>
              <a:t>27-02-2026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945B553-AF4A-4546-3A7D-439550A6B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063971E-F6FB-7726-429F-7701EDE9F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416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32D60A4-A101-CDAE-DEE0-866819AB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29E-577B-4670-84FD-80C76244F779}" type="datetime1">
              <a:rPr lang="nl-NL" smtClean="0"/>
              <a:t>27-02-2026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5E966CB-CEC0-6211-614F-D57467D9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5D9EE3A-7551-40CA-20F7-7D820AA7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8699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33D80-8671-AA75-3324-ACFF20BF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071139-E134-BFDA-66C5-74B40A318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ADE34E-5038-1CCD-5BFB-14B327E18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24097A-1DCD-C0FA-CA09-75E109D1E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09A83-4390-46DD-8B4E-2E90EEBDEF42}" type="datetime1">
              <a:rPr lang="nl-NL" smtClean="0"/>
              <a:t>27-02-2026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E8FCECD-45B2-7104-F1B6-1AC962ED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343BFD6-0B91-EC88-D09A-35A58390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394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508CA-F52E-6752-980B-50F4D89D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BE90717-1CCB-F1E9-2990-4A7701D563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94B6228-68AC-61C5-C9FC-2DACF942F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EF8558-8F74-4DFE-3577-0C88D809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23C9-5599-447F-98C3-982C4091BDD2}" type="datetime1">
              <a:rPr lang="nl-NL" smtClean="0"/>
              <a:t>27-02-2026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473D2A4-330E-AAD1-7D0C-287725B07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D667DE-97B3-D642-45C2-850F35FE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151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A72ED3-837C-B99E-90D1-85194D8E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F9032E0-3AEB-A129-3183-F50EAC884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B1A655-30C2-FF3D-E97F-D1E2B30D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9B9CB-CFBC-42B2-9645-D665E10F3789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0B790A-D03A-B92B-90BA-74BF8DE4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561B40-2950-A7D9-E133-DA784D2F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95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A6E283D-24A1-CC1D-D7E2-C922EB719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3CE8A89-0A85-BAE4-708E-64688F5FE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8FCD279-5521-2CD5-CD9F-9460CAEE7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04E58-C1F6-4A26-BF3A-98660B816850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5F7FD1-B950-1EC0-26AC-09C399C5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05537B-E0FC-5D3F-A0EC-68B785ADD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563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CED4614-9AB5-F841-AE57-1C3E1F4D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619113A-2D89-FDA4-2F4E-8434EFAB6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866657-639C-07BE-42EB-4AAB180D6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663A6-58C2-4FD1-AC55-B85D126B038A}" type="datetime1">
              <a:rPr lang="nl-NL" smtClean="0"/>
              <a:t>27-02-2026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12B81B-CFF0-65D0-C54C-C2F289670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Psychologenpraktijk Perspectief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B720BB-4C6B-EC58-A0AC-DF12A60FF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E67B2-DBA4-41E4-81E1-6F1904F9AC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463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 descr="Afbeelding met binnen, vloer, venster, kamer&#10;&#10;Automatisch gegenereerde beschrijving">
            <a:extLst>
              <a:ext uri="{FF2B5EF4-FFF2-40B4-BE49-F238E27FC236}">
                <a16:creationId xmlns:a16="http://schemas.microsoft.com/office/drawing/2014/main" id="{F5C197EC-E830-5BE6-203F-6B723D9196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12469"/>
          <a:stretch/>
        </p:blipFill>
        <p:spPr>
          <a:xfrm>
            <a:off x="0" y="0"/>
            <a:ext cx="12205983" cy="6885093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E759908C-192B-5166-58EB-EAFEE7C6A3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3" b="48617" l="5840" r="323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5" t="15133" r="64320" b="52173"/>
          <a:stretch/>
        </p:blipFill>
        <p:spPr>
          <a:xfrm>
            <a:off x="8421612" y="5341358"/>
            <a:ext cx="419534" cy="33122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8BEDC99-965F-4361-727F-984CF3BAAC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000" b="95000" l="35727" r="62939">
                        <a14:foregroundMark x1="49346" y1="59592" x2="53758" y2="70204"/>
                        <a14:foregroundMark x1="49673" y1="62857" x2="50654" y2="65102"/>
                        <a14:foregroundMark x1="48856" y1="64490" x2="46569" y2="73469"/>
                        <a14:foregroundMark x1="49346" y1="75306" x2="51144" y2="69592"/>
                        <a14:foregroundMark x1="47549" y1="67959" x2="50654" y2="6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26" t="50000" r="33660" b="14894"/>
          <a:stretch/>
        </p:blipFill>
        <p:spPr>
          <a:xfrm>
            <a:off x="8421612" y="5798068"/>
            <a:ext cx="419534" cy="3466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6C210B7-5287-DD48-097F-61ED0A6B9A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45000" l="37078" r="63089">
                        <a14:foregroundMark x1="50163" y1="20816" x2="54575" y2="33265"/>
                        <a14:foregroundMark x1="51961" y1="21429" x2="53268" y2="22041"/>
                        <a14:foregroundMark x1="50980" y1="20816" x2="50654" y2="20816"/>
                        <a14:foregroundMark x1="48366" y1="22653" x2="50654" y2="20816"/>
                        <a14:foregroundMark x1="53268" y1="22041" x2="46569" y2="30000"/>
                        <a14:foregroundMark x1="48856" y1="32653" x2="45261" y2="33265"/>
                        <a14:foregroundMark x1="51471" y1="30408" x2="50654" y2="27143"/>
                        <a14:foregroundMark x1="46078" y1="24898" x2="53758" y2="21429"/>
                        <a14:foregroundMark x1="47876" y1="20816" x2="51961" y2="24286"/>
                        <a14:foregroundMark x1="51961" y1="35510" x2="52778" y2="34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27" t="10199" r="38384" b="50000"/>
          <a:stretch/>
        </p:blipFill>
        <p:spPr>
          <a:xfrm>
            <a:off x="8421612" y="6270240"/>
            <a:ext cx="358582" cy="411200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B13316A2-9596-9184-15FA-E6E93333BCAA}"/>
              </a:ext>
            </a:extLst>
          </p:cNvPr>
          <p:cNvSpPr txBox="1"/>
          <p:nvPr/>
        </p:nvSpPr>
        <p:spPr>
          <a:xfrm>
            <a:off x="8942664" y="5368471"/>
            <a:ext cx="1937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088-6460300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378868A-0474-DB40-F314-40E006D6A9E4}"/>
              </a:ext>
            </a:extLst>
          </p:cNvPr>
          <p:cNvSpPr txBox="1"/>
          <p:nvPr/>
        </p:nvSpPr>
        <p:spPr>
          <a:xfrm>
            <a:off x="8942664" y="5760572"/>
            <a:ext cx="3263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regio-west@psychologenpraktijkperspectief.nl</a:t>
            </a:r>
          </a:p>
          <a:p>
            <a:r>
              <a:rPr lang="nl-NL" sz="1200" dirty="0"/>
              <a:t>regio-oost@psychologenpraktijkperspectief.nl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F61F5D1-2805-438B-47EC-943604182085}"/>
              </a:ext>
            </a:extLst>
          </p:cNvPr>
          <p:cNvSpPr txBox="1"/>
          <p:nvPr/>
        </p:nvSpPr>
        <p:spPr>
          <a:xfrm>
            <a:off x="8942664" y="6337340"/>
            <a:ext cx="2718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www.psychologenpraktijkperspectief.nl</a:t>
            </a: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3BA3A80F-65DC-2388-1823-ABDACF1BD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32" y="3549171"/>
            <a:ext cx="3669016" cy="1015325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889AF391-A25E-9D51-A5BF-16A8E8AD43FE}"/>
              </a:ext>
            </a:extLst>
          </p:cNvPr>
          <p:cNvSpPr/>
          <p:nvPr/>
        </p:nvSpPr>
        <p:spPr>
          <a:xfrm>
            <a:off x="2204386" y="404356"/>
            <a:ext cx="7797209" cy="1628580"/>
          </a:xfrm>
          <a:prstGeom prst="rect">
            <a:avLst/>
          </a:prstGeom>
          <a:solidFill>
            <a:srgbClr val="640032"/>
          </a:solidFill>
          <a:ln>
            <a:solidFill>
              <a:srgbClr val="640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D94B0C2-932D-D121-A4D0-2C7A4ABAEF19}"/>
              </a:ext>
            </a:extLst>
          </p:cNvPr>
          <p:cNvSpPr txBox="1"/>
          <p:nvPr/>
        </p:nvSpPr>
        <p:spPr>
          <a:xfrm>
            <a:off x="2225270" y="519988"/>
            <a:ext cx="7685470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solidFill>
                  <a:schemeClr val="bg1"/>
                </a:solidFill>
              </a:rPr>
              <a:t>Behandelduur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9 maart 2026, Zwijndrecht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A9E7C21-57ED-3DBF-4B50-86E25942FBDC}"/>
              </a:ext>
            </a:extLst>
          </p:cNvPr>
          <p:cNvSpPr txBox="1"/>
          <p:nvPr/>
        </p:nvSpPr>
        <p:spPr>
          <a:xfrm>
            <a:off x="141669" y="5718220"/>
            <a:ext cx="497559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dirty="0"/>
              <a:t>Gorinchem(2x), Giessenburg, Leerdam, Culemborg</a:t>
            </a:r>
          </a:p>
          <a:p>
            <a:r>
              <a:rPr lang="nl-NL" dirty="0"/>
              <a:t>100 medewerkers </a:t>
            </a:r>
            <a:r>
              <a:rPr lang="nl-NL" dirty="0" err="1"/>
              <a:t>wv</a:t>
            </a:r>
            <a:r>
              <a:rPr lang="nl-NL" dirty="0"/>
              <a:t> 80 behandelaars</a:t>
            </a:r>
          </a:p>
          <a:p>
            <a:r>
              <a:rPr lang="nl-NL" dirty="0"/>
              <a:t>66 % volwassenen, 34 % jeugd</a:t>
            </a:r>
          </a:p>
        </p:txBody>
      </p:sp>
    </p:spTree>
    <p:extLst>
      <p:ext uri="{BB962C8B-B14F-4D97-AF65-F5344CB8AC3E}">
        <p14:creationId xmlns:p14="http://schemas.microsoft.com/office/powerpoint/2010/main" val="11503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37834-6C44-308C-F8DF-D866E93FF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F4A5475-4F65-AEBC-8443-35A4F24F6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9E07235-95CA-B6E5-914B-3C37534D8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C6F31167-B663-C3DC-1B33-B1538CD9152F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E76C19F-8A3E-2221-DB36-36813776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30" y="672595"/>
            <a:ext cx="11290675" cy="842257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rgbClr val="640032"/>
                </a:solidFill>
              </a:rPr>
              <a:t>1. </a:t>
            </a:r>
            <a:r>
              <a:rPr lang="nl-NL" b="1" dirty="0" err="1">
                <a:solidFill>
                  <a:srgbClr val="640032"/>
                </a:solidFill>
              </a:rPr>
              <a:t>Meerjaren</a:t>
            </a:r>
            <a:r>
              <a:rPr lang="nl-NL" b="1" dirty="0">
                <a:solidFill>
                  <a:srgbClr val="640032"/>
                </a:solidFill>
              </a:rPr>
              <a:t> beleidsplan </a:t>
            </a:r>
            <a:br>
              <a:rPr lang="nl-NL" b="1" dirty="0">
                <a:solidFill>
                  <a:srgbClr val="640032"/>
                </a:solidFill>
              </a:rPr>
            </a:br>
            <a:endParaRPr lang="nl-NL" b="1" dirty="0">
              <a:solidFill>
                <a:srgbClr val="640032"/>
              </a:solidFill>
            </a:endParaRP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331FE258-7387-D4DC-4377-311EE0DFCFFB}"/>
              </a:ext>
            </a:extLst>
          </p:cNvPr>
          <p:cNvSpPr txBox="1">
            <a:spLocks/>
          </p:cNvSpPr>
          <p:nvPr/>
        </p:nvSpPr>
        <p:spPr>
          <a:xfrm>
            <a:off x="423531" y="22000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3AFF65F9-DCBA-4AF4-193B-95BD1129780E}"/>
              </a:ext>
            </a:extLst>
          </p:cNvPr>
          <p:cNvSpPr txBox="1">
            <a:spLocks/>
          </p:cNvSpPr>
          <p:nvPr/>
        </p:nvSpPr>
        <p:spPr>
          <a:xfrm>
            <a:off x="423531" y="23173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944AEB-B51A-AC38-9BE0-939932573986}"/>
              </a:ext>
            </a:extLst>
          </p:cNvPr>
          <p:cNvSpPr>
            <a:spLocks noGrp="1"/>
          </p:cNvSpPr>
          <p:nvPr/>
        </p:nvSpPr>
        <p:spPr>
          <a:xfrm>
            <a:off x="423531" y="225871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5909F879-8B51-300B-54C1-9D602A3B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21" y="2125346"/>
            <a:ext cx="10512010" cy="4618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Organisatie is ‘volledig’ op orde, voor komende jaren focus leggen op:</a:t>
            </a:r>
          </a:p>
          <a:p>
            <a:r>
              <a:rPr lang="nl-NL" sz="1800" dirty="0"/>
              <a:t>Behandelduur beter beheersen ‘zo kort als mogelijk, zo lang als nodig’</a:t>
            </a:r>
          </a:p>
          <a:p>
            <a:r>
              <a:rPr lang="nl-NL" sz="1800" dirty="0"/>
              <a:t>Efficiency/effectiviteit verder verhogen door aanpassingen EPD-systeem en benutting AI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0" indent="0">
              <a:buNone/>
            </a:pPr>
            <a:r>
              <a:rPr lang="nl-NL" sz="1800" dirty="0"/>
              <a:t>Onze </a:t>
            </a:r>
            <a:r>
              <a:rPr lang="nl-NL" sz="1800" dirty="0" err="1"/>
              <a:t>def’s</a:t>
            </a:r>
            <a:r>
              <a:rPr lang="nl-NL" sz="1800" dirty="0"/>
              <a:t>:</a:t>
            </a:r>
          </a:p>
          <a:p>
            <a:r>
              <a:rPr lang="nl-NL" sz="1800" dirty="0"/>
              <a:t>Behandelduur = </a:t>
            </a:r>
            <a:r>
              <a:rPr lang="nl-NL" sz="1800" dirty="0" err="1"/>
              <a:t>facturabele</a:t>
            </a:r>
            <a:r>
              <a:rPr lang="nl-NL" sz="1800" dirty="0"/>
              <a:t> minuten (totaal, en </a:t>
            </a:r>
            <a:r>
              <a:rPr lang="nl-NL" sz="1800" dirty="0" err="1"/>
              <a:t>evtl</a:t>
            </a:r>
            <a:r>
              <a:rPr lang="nl-NL" sz="1800" dirty="0"/>
              <a:t> per kalenderjaar)</a:t>
            </a:r>
          </a:p>
          <a:p>
            <a:r>
              <a:rPr lang="nl-NL" sz="1800" dirty="0"/>
              <a:t>Behandeldoorlooptijd = periode van start behandeling tot afronding behandeling</a:t>
            </a:r>
          </a:p>
        </p:txBody>
      </p:sp>
      <p:pic>
        <p:nvPicPr>
          <p:cNvPr id="19" name="Tijdelijke aanduiding voor inhoud 15">
            <a:extLst>
              <a:ext uri="{FF2B5EF4-FFF2-40B4-BE49-F238E27FC236}">
                <a16:creationId xmlns:a16="http://schemas.microsoft.com/office/drawing/2014/main" id="{2E68B6FF-D52E-89A1-7158-B42906021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433" y="189289"/>
            <a:ext cx="1534527" cy="4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9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62DCF-6D44-5AB9-CFED-767391480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35A2435-AA67-9A3A-4FC6-FB10786F7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A47E246-2BA5-E32A-8C37-6A362267D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79CB8A0A-2886-C9B8-3BF7-E3219FAD3972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F027E3A-B419-CCC2-5DEE-FA0E65CA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30" y="672595"/>
            <a:ext cx="11290675" cy="842257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rgbClr val="640032"/>
                </a:solidFill>
              </a:rPr>
              <a:t>Behandelduur </a:t>
            </a:r>
            <a:br>
              <a:rPr lang="nl-NL" b="1" dirty="0">
                <a:solidFill>
                  <a:srgbClr val="640032"/>
                </a:solidFill>
              </a:rPr>
            </a:br>
            <a:endParaRPr lang="nl-NL" b="1" dirty="0">
              <a:solidFill>
                <a:srgbClr val="640032"/>
              </a:solidFill>
            </a:endParaRP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21BF5406-67CC-3975-5E67-ACECBF67E83E}"/>
              </a:ext>
            </a:extLst>
          </p:cNvPr>
          <p:cNvSpPr txBox="1">
            <a:spLocks/>
          </p:cNvSpPr>
          <p:nvPr/>
        </p:nvSpPr>
        <p:spPr>
          <a:xfrm>
            <a:off x="423531" y="22000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4C0F3A64-65F9-19CF-1323-A495E546A4C1}"/>
              </a:ext>
            </a:extLst>
          </p:cNvPr>
          <p:cNvSpPr txBox="1">
            <a:spLocks/>
          </p:cNvSpPr>
          <p:nvPr/>
        </p:nvSpPr>
        <p:spPr>
          <a:xfrm>
            <a:off x="423531" y="23173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D268E5-BFEE-B76D-A5D3-EC68CA527400}"/>
              </a:ext>
            </a:extLst>
          </p:cNvPr>
          <p:cNvSpPr>
            <a:spLocks noGrp="1"/>
          </p:cNvSpPr>
          <p:nvPr/>
        </p:nvSpPr>
        <p:spPr>
          <a:xfrm>
            <a:off x="423531" y="225871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Tijdelijke aanduiding voor inhoud 15">
            <a:extLst>
              <a:ext uri="{FF2B5EF4-FFF2-40B4-BE49-F238E27FC236}">
                <a16:creationId xmlns:a16="http://schemas.microsoft.com/office/drawing/2014/main" id="{96FA9B3D-5DA0-CF53-6681-7B30F9FE7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433" y="189289"/>
            <a:ext cx="1534527" cy="424649"/>
          </a:xfrm>
          <a:prstGeom prst="rect">
            <a:avLst/>
          </a:prstGeom>
        </p:spPr>
      </p:pic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5650DFEC-0552-916A-357C-118DE105B0D7}"/>
              </a:ext>
            </a:extLst>
          </p:cNvPr>
          <p:cNvSpPr/>
          <p:nvPr/>
        </p:nvSpPr>
        <p:spPr>
          <a:xfrm>
            <a:off x="4650379" y="3122020"/>
            <a:ext cx="1998618" cy="5486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BEHANDELDUUR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8C4C22D5-7437-4498-A53A-7439EAEB80C0}"/>
              </a:ext>
            </a:extLst>
          </p:cNvPr>
          <p:cNvSpPr/>
          <p:nvPr/>
        </p:nvSpPr>
        <p:spPr>
          <a:xfrm>
            <a:off x="4558940" y="1448800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CASUSZWAARTE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C30ED39A-3403-907A-C619-A21C32E9AB7A}"/>
              </a:ext>
            </a:extLst>
          </p:cNvPr>
          <p:cNvSpPr/>
          <p:nvPr/>
        </p:nvSpPr>
        <p:spPr>
          <a:xfrm>
            <a:off x="1079859" y="2802984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VERWIJSGEDRAG 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EDC0857C-438D-2DB9-068D-DDC4EBAE7DE0}"/>
              </a:ext>
            </a:extLst>
          </p:cNvPr>
          <p:cNvSpPr/>
          <p:nvPr/>
        </p:nvSpPr>
        <p:spPr>
          <a:xfrm>
            <a:off x="7685317" y="3517084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BEHANDELAAR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5724258F-79E1-41E6-7CE1-7F737BE442F8}"/>
              </a:ext>
            </a:extLst>
          </p:cNvPr>
          <p:cNvSpPr/>
          <p:nvPr/>
        </p:nvSpPr>
        <p:spPr>
          <a:xfrm>
            <a:off x="8281864" y="2689768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AFRONDING</a:t>
            </a:r>
          </a:p>
          <a:p>
            <a:pPr algn="ctr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AE6653DD-473B-AEA2-8E2E-F0653DF28AF3}"/>
              </a:ext>
            </a:extLst>
          </p:cNvPr>
          <p:cNvSpPr/>
          <p:nvPr/>
        </p:nvSpPr>
        <p:spPr>
          <a:xfrm>
            <a:off x="7154102" y="1993083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EVALUATIE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2C929EDE-3A48-F36B-4B50-17AD7F97F31B}"/>
              </a:ext>
            </a:extLst>
          </p:cNvPr>
          <p:cNvSpPr/>
          <p:nvPr/>
        </p:nvSpPr>
        <p:spPr>
          <a:xfrm>
            <a:off x="1846215" y="2001793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IN / EXCLUSIE</a:t>
            </a: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CC7D0A5-AFE5-17F4-4438-05FD16A8EE2F}"/>
              </a:ext>
            </a:extLst>
          </p:cNvPr>
          <p:cNvSpPr/>
          <p:nvPr/>
        </p:nvSpPr>
        <p:spPr>
          <a:xfrm>
            <a:off x="2037808" y="4570823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DOORVERWIJS MOGELIJKHEDEN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84D7CE4F-A670-9FE3-8F63-8BFA90BD4B60}"/>
              </a:ext>
            </a:extLst>
          </p:cNvPr>
          <p:cNvSpPr/>
          <p:nvPr/>
        </p:nvSpPr>
        <p:spPr>
          <a:xfrm>
            <a:off x="1293219" y="3787052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SAMENWERKING JEUGD TEAMS</a:t>
            </a:r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CB43EDC5-051C-1483-8CD0-2A279D238695}"/>
              </a:ext>
            </a:extLst>
          </p:cNvPr>
          <p:cNvSpPr/>
          <p:nvPr/>
        </p:nvSpPr>
        <p:spPr>
          <a:xfrm>
            <a:off x="6727377" y="4361823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BELEID</a:t>
            </a:r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B499B976-5F34-C031-E044-C44AF2D13B31}"/>
              </a:ext>
            </a:extLst>
          </p:cNvPr>
          <p:cNvSpPr/>
          <p:nvPr/>
        </p:nvSpPr>
        <p:spPr>
          <a:xfrm>
            <a:off x="4454439" y="4910461"/>
            <a:ext cx="2233750" cy="68044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1"/>
                </a:solidFill>
              </a:rPr>
              <a:t>GROEPSTRAINING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CBB366B-7CFA-3B2E-7FE4-ED4A2338FB97}"/>
              </a:ext>
            </a:extLst>
          </p:cNvPr>
          <p:cNvSpPr txBox="1"/>
          <p:nvPr/>
        </p:nvSpPr>
        <p:spPr>
          <a:xfrm>
            <a:off x="9112826" y="5974774"/>
            <a:ext cx="240347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dirty="0"/>
              <a:t>Behandeleffectiviteit ??</a:t>
            </a:r>
          </a:p>
        </p:txBody>
      </p:sp>
    </p:spTree>
    <p:extLst>
      <p:ext uri="{BB962C8B-B14F-4D97-AF65-F5344CB8AC3E}">
        <p14:creationId xmlns:p14="http://schemas.microsoft.com/office/powerpoint/2010/main" val="402902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2DB4D-57E2-C806-2A86-25B1D0529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3BE0EE9-8E94-D96A-F80A-00B36A1B5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8586535-4C33-4C69-6843-7A4F62172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35F0C72-19C5-2FDF-E120-DF82D2D922C8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AE70FFA-4938-946A-BAA6-DE9000D1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30" y="672595"/>
            <a:ext cx="11290675" cy="842257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rgbClr val="640032"/>
                </a:solidFill>
              </a:rPr>
              <a:t>Meten </a:t>
            </a:r>
            <a:br>
              <a:rPr lang="nl-NL" b="1" dirty="0">
                <a:solidFill>
                  <a:srgbClr val="640032"/>
                </a:solidFill>
              </a:rPr>
            </a:br>
            <a:endParaRPr lang="nl-NL" b="1" dirty="0">
              <a:solidFill>
                <a:srgbClr val="640032"/>
              </a:solidFill>
            </a:endParaRP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3D4409FB-F8ED-1CFD-3463-2D1AE5FE0C60}"/>
              </a:ext>
            </a:extLst>
          </p:cNvPr>
          <p:cNvSpPr txBox="1">
            <a:spLocks/>
          </p:cNvSpPr>
          <p:nvPr/>
        </p:nvSpPr>
        <p:spPr>
          <a:xfrm>
            <a:off x="423531" y="22000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48544493-61CF-AAAB-3FA2-9B81561CBAAE}"/>
              </a:ext>
            </a:extLst>
          </p:cNvPr>
          <p:cNvSpPr txBox="1">
            <a:spLocks/>
          </p:cNvSpPr>
          <p:nvPr/>
        </p:nvSpPr>
        <p:spPr>
          <a:xfrm>
            <a:off x="423531" y="23173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FEF005-D499-49DE-2B66-F55BA4F4555A}"/>
              </a:ext>
            </a:extLst>
          </p:cNvPr>
          <p:cNvSpPr>
            <a:spLocks noGrp="1"/>
          </p:cNvSpPr>
          <p:nvPr/>
        </p:nvSpPr>
        <p:spPr>
          <a:xfrm>
            <a:off x="423531" y="225871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65FCCC95-CA8B-08DD-7DDB-932C77A2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21" y="2125346"/>
            <a:ext cx="10512010" cy="4618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dirty="0"/>
              <a:t>Behandelingen </a:t>
            </a:r>
          </a:p>
          <a:p>
            <a:r>
              <a:rPr lang="nl-NL" sz="1800" dirty="0"/>
              <a:t>afgerond, in periodes van 6 maanden</a:t>
            </a:r>
          </a:p>
          <a:p>
            <a:r>
              <a:rPr lang="nl-NL" sz="1800" dirty="0"/>
              <a:t>Per behandelaar / per vestiging / totaal</a:t>
            </a:r>
          </a:p>
          <a:p>
            <a:endParaRPr lang="nl-NL" sz="1800" dirty="0"/>
          </a:p>
          <a:p>
            <a:pPr marL="0" indent="0">
              <a:buNone/>
            </a:pPr>
            <a:r>
              <a:rPr lang="nl-NL" sz="1800" dirty="0"/>
              <a:t>Filteren op o.a.</a:t>
            </a:r>
          </a:p>
          <a:p>
            <a:r>
              <a:rPr lang="nl-NL" sz="1800" dirty="0"/>
              <a:t>Afgewezen screenings</a:t>
            </a:r>
          </a:p>
          <a:p>
            <a:r>
              <a:rPr lang="nl-NL" sz="1800" dirty="0"/>
              <a:t>Diagnostiektrajecten</a:t>
            </a:r>
          </a:p>
          <a:p>
            <a:endParaRPr lang="nl-NL" sz="1800" dirty="0"/>
          </a:p>
          <a:p>
            <a:pPr marL="0" indent="0">
              <a:buNone/>
            </a:pPr>
            <a:r>
              <a:rPr lang="nl-NL" sz="1800" dirty="0"/>
              <a:t>huidig K&amp;J gemiddelde: variatie tussen behandelaars: 2000 – 3000 min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r>
              <a:rPr lang="nl-NL" sz="1800" dirty="0"/>
              <a:t>Rapportage opbouwen in Power BI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endParaRPr lang="nl-NL" sz="1800" dirty="0"/>
          </a:p>
          <a:p>
            <a:pPr marL="0" indent="0" algn="just">
              <a:lnSpc>
                <a:spcPct val="115000"/>
              </a:lnSpc>
              <a:buNone/>
            </a:pPr>
            <a:endParaRPr lang="nl-NL" dirty="0"/>
          </a:p>
        </p:txBody>
      </p:sp>
      <p:pic>
        <p:nvPicPr>
          <p:cNvPr id="19" name="Tijdelijke aanduiding voor inhoud 15">
            <a:extLst>
              <a:ext uri="{FF2B5EF4-FFF2-40B4-BE49-F238E27FC236}">
                <a16:creationId xmlns:a16="http://schemas.microsoft.com/office/drawing/2014/main" id="{1775EF75-81FB-393A-4CA5-6E631F89F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433" y="189289"/>
            <a:ext cx="1534527" cy="4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6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86746-8798-741C-926B-B986A27B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F76FEB7-B17A-C49E-0372-1262CF2BA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FACA58-E173-5B88-B011-0C94B5940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4053F20D-23DE-009C-2EB8-88D8DD014F87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ECFB81C-698A-6A97-9D94-67CDA3A4E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30" y="672595"/>
            <a:ext cx="11290675" cy="842257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rgbClr val="640032"/>
                </a:solidFill>
              </a:rPr>
              <a:t>Beinvloeden </a:t>
            </a:r>
            <a:br>
              <a:rPr lang="nl-NL" b="1" dirty="0">
                <a:solidFill>
                  <a:srgbClr val="640032"/>
                </a:solidFill>
              </a:rPr>
            </a:br>
            <a:endParaRPr lang="nl-NL" b="1" dirty="0">
              <a:solidFill>
                <a:srgbClr val="640032"/>
              </a:solidFill>
            </a:endParaRP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4296B840-8215-5787-31F1-F5F5CF49E82C}"/>
              </a:ext>
            </a:extLst>
          </p:cNvPr>
          <p:cNvSpPr txBox="1">
            <a:spLocks/>
          </p:cNvSpPr>
          <p:nvPr/>
        </p:nvSpPr>
        <p:spPr>
          <a:xfrm>
            <a:off x="423531" y="22000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A359EEA2-BE85-C3C6-46F0-FEBE02E22A36}"/>
              </a:ext>
            </a:extLst>
          </p:cNvPr>
          <p:cNvSpPr txBox="1">
            <a:spLocks/>
          </p:cNvSpPr>
          <p:nvPr/>
        </p:nvSpPr>
        <p:spPr>
          <a:xfrm>
            <a:off x="423531" y="231737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696FC9-B3C1-81F4-4BB8-F7202F7BE0A7}"/>
              </a:ext>
            </a:extLst>
          </p:cNvPr>
          <p:cNvSpPr>
            <a:spLocks noGrp="1"/>
          </p:cNvSpPr>
          <p:nvPr/>
        </p:nvSpPr>
        <p:spPr>
          <a:xfrm>
            <a:off x="423531" y="225871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jdelijke aanduiding voor inhoud 17">
            <a:extLst>
              <a:ext uri="{FF2B5EF4-FFF2-40B4-BE49-F238E27FC236}">
                <a16:creationId xmlns:a16="http://schemas.microsoft.com/office/drawing/2014/main" id="{08B76893-E06F-B8F3-9C26-7540DB6B1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21" y="2125346"/>
            <a:ext cx="10512010" cy="4618078"/>
          </a:xfrm>
        </p:spPr>
        <p:txBody>
          <a:bodyPr>
            <a:normAutofit/>
          </a:bodyPr>
          <a:lstStyle/>
          <a:p>
            <a:r>
              <a:rPr lang="nl-NL" sz="1800" dirty="0"/>
              <a:t>Training ‘ Kracht van Kort’ ……… 2025V&amp;O, 2026 K&amp;J</a:t>
            </a:r>
          </a:p>
          <a:p>
            <a:r>
              <a:rPr lang="nl-NL" sz="1800" dirty="0"/>
              <a:t>Aanpassingen in beleid </a:t>
            </a:r>
            <a:r>
              <a:rPr lang="nl-NL" sz="1800" dirty="0" err="1"/>
              <a:t>tav</a:t>
            </a:r>
            <a:r>
              <a:rPr lang="nl-NL" sz="1800" dirty="0"/>
              <a:t> Behandelplan: na intake al evaluatiegesprekken </a:t>
            </a:r>
            <a:r>
              <a:rPr lang="nl-NL" sz="1800" dirty="0" err="1"/>
              <a:t>inplanne</a:t>
            </a:r>
            <a:r>
              <a:rPr lang="nl-NL" sz="1800" dirty="0"/>
              <a:t>, concrete behandeldoelen, na evaluatie plan </a:t>
            </a:r>
            <a:r>
              <a:rPr lang="nl-NL" sz="1800" dirty="0" err="1"/>
              <a:t>evtl</a:t>
            </a:r>
            <a:r>
              <a:rPr lang="nl-NL" sz="1800" dirty="0"/>
              <a:t> aanpassen</a:t>
            </a:r>
          </a:p>
          <a:p>
            <a:r>
              <a:rPr lang="nl-NL" sz="1800" dirty="0"/>
              <a:t>Format behandelplannen aangepast, </a:t>
            </a:r>
            <a:r>
              <a:rPr lang="nl-NL" sz="1800" dirty="0" err="1"/>
              <a:t>incl</a:t>
            </a:r>
            <a:r>
              <a:rPr lang="nl-NL" sz="1800" dirty="0"/>
              <a:t> te besteden sessies</a:t>
            </a:r>
          </a:p>
          <a:p>
            <a:r>
              <a:rPr lang="nl-NL" sz="1800" dirty="0"/>
              <a:t>Behandelduur is thema in halfjaar- en </a:t>
            </a:r>
            <a:r>
              <a:rPr lang="nl-NL" sz="1800" dirty="0" err="1"/>
              <a:t>evaluatiebesprekken</a:t>
            </a:r>
            <a:endParaRPr lang="nl-NL" sz="1800" dirty="0"/>
          </a:p>
          <a:p>
            <a:r>
              <a:rPr lang="nl-NL" sz="1800" dirty="0"/>
              <a:t>Behandeldoorlooptijd max 2 jaar</a:t>
            </a:r>
          </a:p>
          <a:p>
            <a:r>
              <a:rPr lang="nl-NL" sz="1800" dirty="0"/>
              <a:t>Intensivering samenwerking Sociaal Team: sneller afschalen, geen begeleiding </a:t>
            </a:r>
          </a:p>
          <a:p>
            <a:r>
              <a:rPr lang="nl-NL" sz="1800" dirty="0"/>
              <a:t>Groepsaanbod verder uitbreiden</a:t>
            </a:r>
          </a:p>
          <a:p>
            <a:r>
              <a:rPr lang="nl-NL" sz="1800" dirty="0"/>
              <a:t>Ouders meer betrekken, eerder ‘GGZ&gt;context’</a:t>
            </a:r>
          </a:p>
          <a:p>
            <a:pPr marL="0" indent="0">
              <a:buNone/>
            </a:pPr>
            <a:endParaRPr lang="nl-NL" sz="1800" dirty="0"/>
          </a:p>
          <a:p>
            <a:pPr marL="0" indent="0" algn="just">
              <a:lnSpc>
                <a:spcPct val="115000"/>
              </a:lnSpc>
              <a:buNone/>
            </a:pPr>
            <a:endParaRPr lang="nl-NL" dirty="0"/>
          </a:p>
        </p:txBody>
      </p:sp>
      <p:pic>
        <p:nvPicPr>
          <p:cNvPr id="19" name="Tijdelijke aanduiding voor inhoud 15">
            <a:extLst>
              <a:ext uri="{FF2B5EF4-FFF2-40B4-BE49-F238E27FC236}">
                <a16:creationId xmlns:a16="http://schemas.microsoft.com/office/drawing/2014/main" id="{F837363A-5DFF-7514-EA60-8942EC7E5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433" y="189289"/>
            <a:ext cx="1534527" cy="42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102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1455BA1A22E0439AA3A6F9D21DCBD9" ma:contentTypeVersion="3" ma:contentTypeDescription="Een nieuw document maken." ma:contentTypeScope="" ma:versionID="b8a2ab7fde15230f51abff37323645ea">
  <xsd:schema xmlns:xsd="http://www.w3.org/2001/XMLSchema" xmlns:xs="http://www.w3.org/2001/XMLSchema" xmlns:p="http://schemas.microsoft.com/office/2006/metadata/properties" xmlns:ns2="55e024cd-426b-4174-a77e-8983d00f9e0e" targetNamespace="http://schemas.microsoft.com/office/2006/metadata/properties" ma:root="true" ma:fieldsID="8e78ad0a614fad98e556db4ec2f508e3" ns2:_="">
    <xsd:import namespace="55e024cd-426b-4174-a77e-8983d00f9e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024cd-426b-4174-a77e-8983d00f9e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955BD0-9DCB-4D76-BDE2-8BDE716EE46D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55e024cd-426b-4174-a77e-8983d00f9e0e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A5B738-6ADE-4E35-A7A8-0F6184D555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024cd-426b-4174-a77e-8983d00f9e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208E17-7CD3-4E15-BFEF-3078B418D5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256</Words>
  <Application>Microsoft Macintosh PowerPoint</Application>
  <PresentationFormat>Breedbeeld</PresentationFormat>
  <Paragraphs>54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1. Meerjaren beleidsplan  </vt:lpstr>
      <vt:lpstr>Behandelduur  </vt:lpstr>
      <vt:lpstr>Meten  </vt:lpstr>
      <vt:lpstr>Beinvloeden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Fabienne Goddijn</dc:creator>
  <cp:lastModifiedBy>Jan Glimmerveen</cp:lastModifiedBy>
  <cp:revision>84</cp:revision>
  <cp:lastPrinted>2024-01-12T07:42:51Z</cp:lastPrinted>
  <dcterms:created xsi:type="dcterms:W3CDTF">2022-08-29T12:40:19Z</dcterms:created>
  <dcterms:modified xsi:type="dcterms:W3CDTF">2026-02-27T08:54:57Z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0x0101001F1455BA1A22E0439AA3A6F9D21DCBD9</vt:lpwstr>
  </property>
  <property fmtid="{D5CDD505-2E9C-101B-9397-08002B2CF9AE}" pid="3" name="Order">
    <vt:r8>165600</vt:r8>
  </property>
</Properties>
</file>