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8863C2-C2EB-D181-0FC7-10FF82CE45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B661815-45F1-7312-0F40-7F81676A0E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66E1790-1CE2-78C7-814D-05933202A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C67D7-4D07-40EC-8269-45A8E36CC9ED}" type="datetimeFigureOut">
              <a:rPr lang="nl-NL" smtClean="0"/>
              <a:t>11-3-2026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BBAEE44-A2E9-048A-7547-F75CE6EB2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ACA0175-3545-523E-3D4E-EBDB3DA8A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1E3B-0ADD-4B94-889B-B6E1785F675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14839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C9E7A4-E8BB-F0FD-6F3C-8DC6E3249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463E4C7-293B-7F7B-AB9B-635DE6C71C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48DDBB3-FBC5-A8F3-2F50-6320742B7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C67D7-4D07-40EC-8269-45A8E36CC9ED}" type="datetimeFigureOut">
              <a:rPr lang="nl-NL" smtClean="0"/>
              <a:t>11-3-2026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63362A5-B3FC-8F3D-83E8-ABC07FBDF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19F74F2-D5F5-4FAB-ED61-D4CE573A3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1E3B-0ADD-4B94-889B-B6E1785F675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3747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481281-F025-072E-FB5D-76E90F772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6CDF9E4-FC69-586E-00C6-246CB96169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DB65486-5776-95C2-921B-709868EFC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C67D7-4D07-40EC-8269-45A8E36CC9ED}" type="datetimeFigureOut">
              <a:rPr lang="nl-NL" smtClean="0"/>
              <a:t>11-3-2026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03028D6-D8EA-E0C9-F9B4-E9F722996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3841B41-5846-18A9-6977-F10870241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1E3B-0ADD-4B94-889B-B6E1785F675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278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E29319-63B0-AC6C-CB02-41E732D52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C84E37E-0DCB-A1B7-79C8-874843E5B3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0E40E08-B18A-2FF7-4720-CE619AFE82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85C2918-3026-6DDE-F247-A047684F5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C67D7-4D07-40EC-8269-45A8E36CC9ED}" type="datetimeFigureOut">
              <a:rPr lang="nl-NL" smtClean="0"/>
              <a:t>11-3-2026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2F4A4E0-BDFF-3854-3921-CBE4D5EC8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6BD21FC-727C-108E-0627-DCAF0ACD0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1E3B-0ADD-4B94-889B-B6E1785F675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4292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884064-18EA-F0B9-22E6-ECC84F35D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6E515B3-BFB2-548D-AB43-0C87FF215A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D5A30ED-507E-640C-F624-DAFBD09243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455AE9E-8D73-FAB2-C9D4-95503F89DF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CC4C34E-2476-87D9-7975-BE86F225EC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BB300CD3-B2F9-597B-F8C4-8D931D175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C67D7-4D07-40EC-8269-45A8E36CC9ED}" type="datetimeFigureOut">
              <a:rPr lang="nl-NL" smtClean="0"/>
              <a:t>11-3-2026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50BD099F-04DE-F611-F08C-C9148BF23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A43582CF-23B6-C722-2D56-89E340F14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1E3B-0ADD-4B94-889B-B6E1785F675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4352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FF85DC-E9C0-5916-0343-CB08A53EA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E3B74A75-6101-8E30-A56F-92775FCDD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C67D7-4D07-40EC-8269-45A8E36CC9ED}" type="datetimeFigureOut">
              <a:rPr lang="nl-NL" smtClean="0"/>
              <a:t>11-3-2026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4636242-0F54-77CB-6762-1A668184E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1AB7820-AF17-17EC-E4E5-F48729334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1E3B-0ADD-4B94-889B-B6E1785F675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6305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4BD6BD64-CF48-A15A-AFE2-6D4C274AE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C67D7-4D07-40EC-8269-45A8E36CC9ED}" type="datetimeFigureOut">
              <a:rPr lang="nl-NL" smtClean="0"/>
              <a:t>11-3-2026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DC9CAEB-F78F-1963-CDF3-E46D15FCD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85CE250-F3C8-C6B1-A58A-244C28FD3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1E3B-0ADD-4B94-889B-B6E1785F675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0274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05A191-2FA7-0BB4-7F4C-45633E5D7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7810AB2-726C-5DF8-3704-80DB07B63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DC92643-9D98-3114-BF28-AD48B75424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626EA00-A5D4-1DA3-BDC5-DA98E425D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C67D7-4D07-40EC-8269-45A8E36CC9ED}" type="datetimeFigureOut">
              <a:rPr lang="nl-NL" smtClean="0"/>
              <a:t>11-3-2026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E7ED942-53E6-74E5-2654-6A5E9607A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11F09AD-E032-2D3A-DD04-38641A35D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1E3B-0ADD-4B94-889B-B6E1785F675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6647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99E68F-CABA-93B5-FB16-B9C11C29F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30259F3-EB68-A4AD-8F64-3978C596DB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5CBE52C-DB5A-C4E2-F423-B4D06D636E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842D2E3-8DEF-7AB6-654B-161EC72B6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C67D7-4D07-40EC-8269-45A8E36CC9ED}" type="datetimeFigureOut">
              <a:rPr lang="nl-NL" smtClean="0"/>
              <a:t>11-3-2026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38BAC87-971E-629F-C4E3-CA238A946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625B96A-2283-42C2-1EDD-4780921AE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1E3B-0ADD-4B94-889B-B6E1785F675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0967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4E6AFE-CCBB-B18F-996D-3F13620CF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E5CE202-991E-67A3-49D7-1973D45D16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8A72BAC-888E-23E1-35AC-A4A1DCBAB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C67D7-4D07-40EC-8269-45A8E36CC9ED}" type="datetimeFigureOut">
              <a:rPr lang="nl-NL" smtClean="0"/>
              <a:t>11-3-2026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40F2AFF-B95C-CF92-BB4D-6C295CE56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812E54F-111A-FFC6-12BB-59DAAABCB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1E3B-0ADD-4B94-889B-B6E1785F675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949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270E4AFD-368E-231E-E547-7D1E9B4411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FC92802-8033-717F-5149-9905EC6544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260B4ED-2C11-2CC1-22DC-6268B3054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C67D7-4D07-40EC-8269-45A8E36CC9ED}" type="datetimeFigureOut">
              <a:rPr lang="nl-NL" smtClean="0"/>
              <a:t>11-3-2026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7CB93C0-6386-0D71-6EB5-DA1A82899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6F87F62-E1E9-177F-F5FA-ECF8CD1CA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1E3B-0ADD-4B94-889B-B6E1785F675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8805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7613B7B-AA79-8472-9000-E6C988ADD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A489493-1FAB-4DC6-4A6C-6260AF1EC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4CD4F4B-6FFD-74AB-EE74-60305EA4E7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2C67D7-4D07-40EC-8269-45A8E36CC9ED}" type="datetimeFigureOut">
              <a:rPr lang="nl-NL" smtClean="0"/>
              <a:t>11-3-2026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CE8C053-19DD-6048-4A7B-9545C86E9A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450EC8A-6FA5-B964-6B7C-C1A12A0737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521E3B-0ADD-4B94-889B-B6E1785F675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17075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89A8B5-57D6-A970-AE38-4AF219A617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Ontwikkeltafel 9 maart 2026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0E81695-A782-3772-BCF3-5C04592872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/>
              <a:t>Ontwikkelopdracht </a:t>
            </a:r>
          </a:p>
          <a:p>
            <a:r>
              <a:rPr lang="nl-NL" dirty="0"/>
              <a:t>Reductie ziekteverzuim &amp; PNIL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14927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A524FF-FD2A-637A-8356-9D305C1F9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Aanleiding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5E0605D-8282-629B-1EA8-83ABE83752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5084" y="2274804"/>
            <a:ext cx="10515600" cy="4351338"/>
          </a:xfrm>
        </p:spPr>
        <p:txBody>
          <a:bodyPr>
            <a:normAutofit/>
          </a:bodyPr>
          <a:lstStyle/>
          <a:p>
            <a:r>
              <a:rPr lang="nl-NL" sz="4000" dirty="0"/>
              <a:t>Tariefherijking inkoop jeugdhulp per 1 januari 2026</a:t>
            </a:r>
          </a:p>
          <a:p>
            <a:r>
              <a:rPr lang="nl-NL" sz="4000" dirty="0"/>
              <a:t>AMvB Reële Prijzen Jeugdwet </a:t>
            </a:r>
          </a:p>
          <a:p>
            <a:r>
              <a:rPr lang="nl-NL" sz="4000" dirty="0"/>
              <a:t>Kostprijsonderzoek</a:t>
            </a:r>
          </a:p>
          <a:p>
            <a:pPr marL="0" indent="0">
              <a:buNone/>
            </a:pPr>
            <a:endParaRPr lang="nl-NL" sz="4000" dirty="0"/>
          </a:p>
        </p:txBody>
      </p:sp>
    </p:spTree>
    <p:extLst>
      <p:ext uri="{BB962C8B-B14F-4D97-AF65-F5344CB8AC3E}">
        <p14:creationId xmlns:p14="http://schemas.microsoft.com/office/powerpoint/2010/main" val="1380985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938859-DBD7-3C1C-C09B-6A553ADFB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779" y="782219"/>
            <a:ext cx="10515600" cy="1325563"/>
          </a:xfrm>
        </p:spPr>
        <p:txBody>
          <a:bodyPr/>
          <a:lstStyle/>
          <a:p>
            <a:r>
              <a:rPr lang="nl-NL" dirty="0"/>
              <a:t>Bevindingen kostprijsonderzoek (1/2)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C49EA6B-0D8E-E073-EFD1-D04AAE50DE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505" y="2506662"/>
            <a:ext cx="10515600" cy="4351338"/>
          </a:xfrm>
        </p:spPr>
        <p:txBody>
          <a:bodyPr>
            <a:normAutofit/>
          </a:bodyPr>
          <a:lstStyle/>
          <a:p>
            <a:r>
              <a:rPr lang="nl-NL" sz="3600" dirty="0"/>
              <a:t>Uit het onderzoek blijkt dat met name ziekteverzuim en Personeel Niet In Loondienst (PNIL) substantieel bijdragen aan de gestegen kosten binnen de regio.</a:t>
            </a:r>
          </a:p>
          <a:p>
            <a:r>
              <a:rPr lang="nl-NL" sz="3600" dirty="0"/>
              <a:t>Gezamenlijk zijn deze twee parameters verantwoordelijk voor circa € 3,2 miljoen aan jaarlijkse meerkosten.</a:t>
            </a:r>
          </a:p>
        </p:txBody>
      </p:sp>
    </p:spTree>
    <p:extLst>
      <p:ext uri="{BB962C8B-B14F-4D97-AF65-F5344CB8AC3E}">
        <p14:creationId xmlns:p14="http://schemas.microsoft.com/office/powerpoint/2010/main" val="214483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828400-8096-5C1E-C935-8E1CD7D05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Bevindingen kostprijsonderzoek (2/2)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234CD66-1378-330D-3241-C55CB9029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84832" cy="4667250"/>
          </a:xfrm>
        </p:spPr>
        <p:txBody>
          <a:bodyPr>
            <a:normAutofit/>
          </a:bodyPr>
          <a:lstStyle/>
          <a:p>
            <a:r>
              <a:rPr lang="nl-NL" dirty="0"/>
              <a:t>De analyse zien dat een aanzienlijk deel van deze kosten gerelateerd is aan beïnvloedbare factoren, zoals:</a:t>
            </a:r>
          </a:p>
          <a:p>
            <a:pPr lvl="1"/>
            <a:r>
              <a:rPr lang="nl-NL" dirty="0"/>
              <a:t>verzuimduur en -frequentie;</a:t>
            </a:r>
          </a:p>
          <a:p>
            <a:pPr lvl="1"/>
            <a:r>
              <a:rPr lang="nl-NL" dirty="0"/>
              <a:t>de mate waarin externe inhuur wordt ingezet;</a:t>
            </a:r>
          </a:p>
          <a:p>
            <a:pPr lvl="1"/>
            <a:r>
              <a:rPr lang="nl-NL" dirty="0"/>
              <a:t>de omvang en inrichting van de flexibele schil;</a:t>
            </a:r>
          </a:p>
          <a:p>
            <a:pPr lvl="1"/>
            <a:r>
              <a:rPr lang="nl-NL" dirty="0"/>
              <a:t>kwaliteit van personeelsplanning, HR-beleid en casemanagement.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Hiermee gaat het niet uitsluitend om autonome of marktbepaalde kostenontwikkelingen, maar ook om organisatie- en sturingsvraagstukken binnen de bedrijfsvoering van aanbieders.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46068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D38C08-578C-0B13-93FC-F7912B844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Algemeen Bestuur (AB) besluit 18 december 2025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D2F5F44-0A65-5348-DA5D-5146B0EF5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AB heeft besloten dat de verhoging van de parameters ziekteverzuim en PNIL uitsluitend tijdelijk wordt verwerkt in de tarieven van 2026. </a:t>
            </a:r>
          </a:p>
          <a:p>
            <a:r>
              <a:rPr lang="nl-NL" dirty="0"/>
              <a:t>Het AB heeft daarbij uitgesproken dat aanbieders een expliciete ontwikkelopdracht krijgen om hun percentages ziekteverzuim en PNIL aantoonbaar te reduceren. </a:t>
            </a:r>
          </a:p>
          <a:p>
            <a:r>
              <a:rPr lang="nl-NL" dirty="0"/>
              <a:t>De tijdelijke tariefverhoging fungeert daarmee als overgangsjaar, waarin aanbieders ruimte krijgen om hun bedrijfsvoering te normaliseren, structurele verbeteringen door te voeren en deze verbeteringen meetbaar en controleerbaar vast te leggen.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81386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65A632-C81F-7BE0-279D-5F66587D6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Doelen Ontwikkelopdracht (1/2)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1776E84-DD59-A6BA-FD69-266B566583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nl-NL" sz="3200" dirty="0"/>
              <a:t>Inhoudelijk doel: Het terugbrengen van beïnvloedbare verzuim- en PNIL-percentages door gerichte verbeteringsmaatregelen in organisatie, personeelsbeleid en sturing.</a:t>
            </a:r>
          </a:p>
          <a:p>
            <a:pPr lvl="0"/>
            <a:r>
              <a:rPr lang="nl-NL" sz="3200" dirty="0"/>
              <a:t>Financieel-technisch doel: Het creëren van een objectieve waardevolle basis om per 2028 de parameters ziekteverzuim en PNIL in de tariefopbouw neerwaarts te stellen, verbeterend in een structurele verlaging van de regionale jeugdhulpkosten.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09820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F7DE7D-1F85-6AD6-995E-1615A4181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Doelen ontwikkelopdracht (2/2)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DDE6257-17DC-C890-C0F4-61220057F1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1094" y="2422357"/>
            <a:ext cx="9412705" cy="3754605"/>
          </a:xfrm>
        </p:spPr>
        <p:txBody>
          <a:bodyPr/>
          <a:lstStyle/>
          <a:p>
            <a:pPr marL="0" indent="0">
              <a:buNone/>
            </a:pPr>
            <a:r>
              <a:rPr lang="nl-NL" sz="4000" dirty="0"/>
              <a:t>De totale opgave bedraagt ​​een structurele reductie van € 3,2 miljoen op jaarbasis door een reductie van €2,0 miljoen op ziekteverzuim en € 1,2 miljoen op de inzet van PNIL.</a:t>
            </a:r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66807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D10A5-BDE6-A750-5AE3-D55208DF0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Vervolg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9C7F5FC-7192-8331-CAA6-DCB4645AF1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9884" y="2141537"/>
            <a:ext cx="10515600" cy="4351338"/>
          </a:xfrm>
        </p:spPr>
        <p:txBody>
          <a:bodyPr/>
          <a:lstStyle/>
          <a:p>
            <a:r>
              <a:rPr lang="nl-NL" sz="3600" dirty="0"/>
              <a:t>De reductie wordt gefaseerd gerealiseerd in drie stappen:</a:t>
            </a:r>
          </a:p>
          <a:p>
            <a:pPr lvl="1"/>
            <a:r>
              <a:rPr lang="en-US" sz="3600" dirty="0"/>
              <a:t>Per 1 </a:t>
            </a:r>
            <a:r>
              <a:rPr lang="en-US" sz="3600" dirty="0" err="1"/>
              <a:t>april</a:t>
            </a:r>
            <a:r>
              <a:rPr lang="en-US" sz="3600" dirty="0"/>
              <a:t> 2027</a:t>
            </a:r>
            <a:endParaRPr lang="nl-NL" sz="3600" dirty="0"/>
          </a:p>
          <a:p>
            <a:pPr lvl="1"/>
            <a:r>
              <a:rPr lang="en-US" sz="3600" dirty="0"/>
              <a:t>Per 1 </a:t>
            </a:r>
            <a:r>
              <a:rPr lang="en-US" sz="3600" dirty="0" err="1"/>
              <a:t>oktober</a:t>
            </a:r>
            <a:r>
              <a:rPr lang="en-US" sz="3600" dirty="0"/>
              <a:t> 2027</a:t>
            </a:r>
            <a:endParaRPr lang="nl-NL" sz="3600" dirty="0"/>
          </a:p>
          <a:p>
            <a:pPr lvl="1"/>
            <a:r>
              <a:rPr lang="en-US" sz="3600" dirty="0"/>
              <a:t>Per 1 </a:t>
            </a:r>
            <a:r>
              <a:rPr lang="en-US" sz="3600" dirty="0" err="1"/>
              <a:t>april</a:t>
            </a:r>
            <a:r>
              <a:rPr lang="en-US" sz="3600" dirty="0"/>
              <a:t> 2028</a:t>
            </a:r>
          </a:p>
          <a:p>
            <a:pPr lvl="1"/>
            <a:endParaRPr lang="en-US" sz="3600" dirty="0"/>
          </a:p>
          <a:p>
            <a:pPr marL="457200" lvl="1" indent="0">
              <a:buNone/>
            </a:pPr>
            <a:r>
              <a:rPr lang="nl-NL" sz="3600" dirty="0"/>
              <a:t>Nadere informatie volgt z.s.m.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20202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BF42E4-9A16-BE60-0379-F61FB449F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7863" y="2893887"/>
            <a:ext cx="10515600" cy="1325563"/>
          </a:xfrm>
        </p:spPr>
        <p:txBody>
          <a:bodyPr/>
          <a:lstStyle/>
          <a:p>
            <a:r>
              <a:rPr lang="nl-NL" dirty="0"/>
              <a:t>Vragen?</a:t>
            </a:r>
          </a:p>
        </p:txBody>
      </p:sp>
    </p:spTree>
    <p:extLst>
      <p:ext uri="{BB962C8B-B14F-4D97-AF65-F5344CB8AC3E}">
        <p14:creationId xmlns:p14="http://schemas.microsoft.com/office/powerpoint/2010/main" val="391504664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a1e47c15-e3b5-4eb4-929c-b81c99cde1fe}" enabled="1" method="Standard" siteId="{ce1619bc-aea1-41c1-8fa8-bbdc8c7d1cef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360</Words>
  <Application>Microsoft Office PowerPoint</Application>
  <PresentationFormat>Breedbeeld</PresentationFormat>
  <Paragraphs>35</Paragraphs>
  <Slides>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Kantoorthema</vt:lpstr>
      <vt:lpstr>Ontwikkeltafel 9 maart 2026</vt:lpstr>
      <vt:lpstr>Aanleiding</vt:lpstr>
      <vt:lpstr>Bevindingen kostprijsonderzoek (1/2)</vt:lpstr>
      <vt:lpstr>Bevindingen kostprijsonderzoek (2/2)</vt:lpstr>
      <vt:lpstr>Algemeen Bestuur (AB) besluit 18 december 2025</vt:lpstr>
      <vt:lpstr>Doelen Ontwikkelopdracht (1/2)</vt:lpstr>
      <vt:lpstr>Doelen ontwikkelopdracht (2/2)</vt:lpstr>
      <vt:lpstr>Vervolg</vt:lpstr>
      <vt:lpstr>Vragen?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Kuijsters-Kastelein, T (Tessa)</dc:creator>
  <cp:lastModifiedBy>Özdal, G (Gülay)</cp:lastModifiedBy>
  <cp:revision>1</cp:revision>
  <dcterms:created xsi:type="dcterms:W3CDTF">2026-03-07T08:42:17Z</dcterms:created>
  <dcterms:modified xsi:type="dcterms:W3CDTF">2026-03-11T12:25:05Z</dcterms:modified>
</cp:coreProperties>
</file>