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0" r:id="rId2"/>
    <p:sldId id="272" r:id="rId3"/>
    <p:sldId id="273" r:id="rId4"/>
    <p:sldId id="274" r:id="rId5"/>
    <p:sldId id="277" r:id="rId6"/>
    <p:sldId id="275" r:id="rId7"/>
    <p:sldId id="278" r:id="rId8"/>
    <p:sldId id="279" r:id="rId9"/>
    <p:sldId id="281" r:id="rId10"/>
    <p:sldId id="280" r:id="rId11"/>
    <p:sldId id="271" r:id="rId12"/>
    <p:sldId id="282" r:id="rId13"/>
  </p:sldIdLst>
  <p:sldSz cx="9144000" cy="6858000" type="screen4x3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80">
          <p15:clr>
            <a:srgbClr val="A4A3A4"/>
          </p15:clr>
        </p15:guide>
        <p15:guide id="2" orient="horz" pos="3270">
          <p15:clr>
            <a:srgbClr val="A4A3A4"/>
          </p15:clr>
        </p15:guide>
        <p15:guide id="3" pos="60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ens, CA (Chantal)" initials="KC(" lastIdx="1" clrIdx="0">
    <p:extLst>
      <p:ext uri="{19B8F6BF-5375-455C-9EA6-DF929625EA0E}">
        <p15:presenceInfo xmlns:p15="http://schemas.microsoft.com/office/powerpoint/2012/main" userId="S-1-5-21-2590461988-3908691142-1035706214-178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77586" autoAdjust="0"/>
  </p:normalViewPr>
  <p:slideViewPr>
    <p:cSldViewPr snapToGrid="0">
      <p:cViewPr varScale="1">
        <p:scale>
          <a:sx n="66" d="100"/>
          <a:sy n="66" d="100"/>
        </p:scale>
        <p:origin x="90" y="420"/>
      </p:cViewPr>
      <p:guideLst>
        <p:guide orient="horz" pos="1380"/>
        <p:guide orient="horz" pos="3270"/>
        <p:guide pos="6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749C47A-78ED-374C-A037-B3F205E66A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2F216E8-C713-5946-968A-A830D969B71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37582CA-7ACD-C149-A767-5B0FB5C7CE1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D7EEAE8B-7D7A-1440-B70A-18B108C0099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Klik om de opmaakprofielen van de modeltekst te bewerken</a:t>
            </a:r>
          </a:p>
          <a:p>
            <a:pPr lvl="1"/>
            <a:r>
              <a:rPr lang="en-US" altLang="nl-NL" noProof="0"/>
              <a:t>Tweede niveau</a:t>
            </a:r>
          </a:p>
          <a:p>
            <a:pPr lvl="2"/>
            <a:r>
              <a:rPr lang="en-US" altLang="nl-NL" noProof="0"/>
              <a:t>Derde niveau</a:t>
            </a:r>
          </a:p>
          <a:p>
            <a:pPr lvl="3"/>
            <a:r>
              <a:rPr lang="en-US" altLang="nl-NL" noProof="0"/>
              <a:t>Vierde niveau</a:t>
            </a:r>
          </a:p>
          <a:p>
            <a:pPr lvl="4"/>
            <a:r>
              <a:rPr lang="en-US" altLang="nl-NL" noProof="0"/>
              <a:t>Vijfde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2391FCD3-DEF0-DB41-9F97-EC5997A5F10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106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0AEE5B2A-895D-0642-B81B-3BE91BA29C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33106"/>
            <a:ext cx="2944283" cy="4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32084BF-1101-B94E-9395-FB880ED3A75E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516644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48985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SCP </a:t>
            </a:r>
            <a:r>
              <a:rPr lang="nl-NL" dirty="0" err="1" smtClean="0"/>
              <a:t>etc</a:t>
            </a:r>
            <a:r>
              <a:rPr lang="nl-NL" dirty="0" smtClean="0"/>
              <a:t> hebben ook interessante onderzoek uitgevoerd deze periode. </a:t>
            </a:r>
          </a:p>
          <a:p>
            <a:r>
              <a:rPr lang="nl-NL" dirty="0" smtClean="0"/>
              <a:t>Ons onderzoek loopt 4 jaar. Volgen gezinnen lang.</a:t>
            </a:r>
            <a:r>
              <a:rPr lang="nl-NL" baseline="0" dirty="0" smtClean="0"/>
              <a:t> </a:t>
            </a:r>
          </a:p>
          <a:p>
            <a:r>
              <a:rPr lang="nl-NL" baseline="0" dirty="0" smtClean="0"/>
              <a:t>Deze onderzoeken bevestigen elkaar en vullen elkaar mooi aan.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895836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4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172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Elk individu heeft een eigen verhaal. </a:t>
            </a:r>
          </a:p>
          <a:p>
            <a:r>
              <a:rPr lang="nl-NL" dirty="0" smtClean="0"/>
              <a:t>Startpositie vanuit land van herkomst neem je mee. 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6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75925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Iedere aspiratie weg door leven in Eritrea. </a:t>
            </a:r>
          </a:p>
          <a:p>
            <a:r>
              <a:rPr lang="nl-NL" dirty="0" smtClean="0"/>
              <a:t>Citaat waarvan</a:t>
            </a:r>
            <a:r>
              <a:rPr lang="nl-NL" baseline="0" dirty="0" smtClean="0"/>
              <a:t> we allen vergelijkbare beelden kennen van TV van kamp </a:t>
            </a:r>
            <a:r>
              <a:rPr lang="nl-NL" baseline="0" dirty="0" err="1" smtClean="0"/>
              <a:t>Moria</a:t>
            </a:r>
            <a:r>
              <a:rPr lang="nl-NL" baseline="0" dirty="0" smtClean="0"/>
              <a:t> op Lesbos in Griekenland.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7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503957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200" b="0" i="0" kern="12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Tigrinya</a:t>
            </a:r>
            <a:r>
              <a:rPr lang="nl-NL" sz="1200" b="0" i="0" kern="12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 ‘</a:t>
            </a:r>
            <a:r>
              <a:rPr lang="nl-NL" sz="1200" b="0" i="1" kern="12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እንቋዕብደሐንመጻእካ</a:t>
            </a:r>
            <a:r>
              <a:rPr lang="nl-NL" sz="1200" b="0" i="0" kern="12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’, wat letterlijk ‘fantastisch dat je veilig bent aangekomen’ betekent. Is een normale welkomstgroet daar. De taal heeft meer dan 200 tekens. </a:t>
            </a:r>
            <a:endParaRPr lang="nl-NL" b="0" dirty="0" smtClean="0">
              <a:solidFill>
                <a:srgbClr val="00B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="0" dirty="0" smtClean="0"/>
              <a:t>Arabisch </a:t>
            </a:r>
            <a:r>
              <a:rPr lang="ar-AE" b="0" dirty="0" smtClean="0"/>
              <a:t>مع السلامة</a:t>
            </a:r>
            <a:r>
              <a:rPr lang="nl-NL" b="0" dirty="0" smtClean="0"/>
              <a:t>     </a:t>
            </a:r>
            <a:r>
              <a:rPr lang="ar-AE" b="0" dirty="0" smtClean="0"/>
              <a:t>إلى اللقاء</a:t>
            </a:r>
            <a:r>
              <a:rPr lang="nl-NL" b="0" dirty="0" smtClean="0"/>
              <a:t>   betekent: dag    tot ziens!</a:t>
            </a:r>
          </a:p>
          <a:p>
            <a:endParaRPr lang="nl-NL" b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8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448235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AD 1: </a:t>
            </a:r>
            <a:r>
              <a:rPr lang="nl-NL" b="0" dirty="0" smtClean="0"/>
              <a:t>van huis, persoonlijke bezittingen, auto, werk of onderneming en bovenal familie en vrienden door vlucht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10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14414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Ad 1. Investeren</a:t>
            </a:r>
            <a:r>
              <a:rPr lang="nl-NL" baseline="0" dirty="0" smtClean="0"/>
              <a:t> in mentale gezondheid </a:t>
            </a:r>
            <a:r>
              <a:rPr lang="nl-NL" dirty="0" smtClean="0"/>
              <a:t>op een cultuur-sensitieve manier;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Ad</a:t>
            </a:r>
            <a:r>
              <a:rPr lang="nl-NL" baseline="0" dirty="0" smtClean="0"/>
              <a:t> 4. B</a:t>
            </a:r>
            <a:r>
              <a:rPr lang="nl-NL" dirty="0" smtClean="0"/>
              <a:t>reng nieuwkomers en autochtone Nederlanders bij elkaar (zoals Buddy </a:t>
            </a:r>
            <a:r>
              <a:rPr lang="nl-NL" dirty="0" err="1" smtClean="0"/>
              <a:t>to</a:t>
            </a:r>
            <a:r>
              <a:rPr lang="nl-NL" dirty="0" smtClean="0"/>
              <a:t> Buddy in Breda)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Ad 5. </a:t>
            </a:r>
            <a:r>
              <a:rPr lang="nl-NL" dirty="0" err="1" smtClean="0"/>
              <a:t>Refugee</a:t>
            </a:r>
            <a:r>
              <a:rPr lang="nl-NL" dirty="0" smtClean="0"/>
              <a:t>-led </a:t>
            </a:r>
            <a:r>
              <a:rPr lang="nl-NL" dirty="0" err="1" smtClean="0"/>
              <a:t>advocacy</a:t>
            </a:r>
            <a:r>
              <a:rPr lang="nl-NL" dirty="0" smtClean="0"/>
              <a:t> (vrije universiteit Amsterdam)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2084BF-1101-B94E-9395-FB880ED3A75E}" type="slidenum">
              <a:rPr lang="en-US" altLang="nl-NL" smtClean="0"/>
              <a:pPr>
                <a:defRPr/>
              </a:pPr>
              <a:t>11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000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EB5A2EE-D50D-554A-9A8B-19EC889C5EA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3875" y="1204403"/>
            <a:ext cx="5495262" cy="2117725"/>
          </a:xfrm>
        </p:spPr>
        <p:txBody>
          <a:bodyPr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</a:t>
            </a:r>
            <a:br>
              <a:rPr lang="en-US" altLang="nl-NL" noProof="0" dirty="0"/>
            </a:br>
            <a:r>
              <a:rPr lang="en-US" altLang="nl-NL" noProof="0" dirty="0" err="1"/>
              <a:t>te</a:t>
            </a:r>
            <a:r>
              <a:rPr lang="en-US" altLang="nl-NL" noProof="0" dirty="0"/>
              <a:t> </a:t>
            </a:r>
            <a:r>
              <a:rPr lang="en-US" altLang="nl-NL" noProof="0" dirty="0" err="1"/>
              <a:t>bewerken</a:t>
            </a:r>
            <a:endParaRPr lang="en-US" altLang="nl-NL" noProof="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08FF4B2-D65D-D348-905B-FC7FB8DFFE20}"/>
              </a:ext>
            </a:extLst>
          </p:cNvPr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3875" y="3390391"/>
            <a:ext cx="7558088" cy="426235"/>
          </a:xfrm>
        </p:spPr>
        <p:txBody>
          <a:bodyPr lIns="18000" tIns="0" rIns="0" bIns="0"/>
          <a:lstStyle>
            <a:lvl1pPr marL="0" indent="0" algn="l">
              <a:buFontTx/>
              <a:buNone/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van de </a:t>
            </a:r>
            <a:r>
              <a:rPr lang="en-US" altLang="nl-NL" noProof="0" dirty="0" err="1"/>
              <a:t>modelondertitel</a:t>
            </a:r>
            <a:endParaRPr lang="en-US" altLang="nl-NL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017810-9DD8-404B-815B-8119ECACB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523875" y="3896655"/>
            <a:ext cx="7558088" cy="230075"/>
          </a:xfrm>
        </p:spPr>
        <p:txBody>
          <a:bodyPr lIns="36000" tIns="0" rIns="0" bIns="0"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389310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B534C-6FC8-7D4E-9259-C97164585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11" y="1256308"/>
            <a:ext cx="8452237" cy="94039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F45F50-5DE1-474C-9F55-D4B17B6CA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534F1D-92AE-844B-AE9C-1E05A112FB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FC4AE1-7847-074F-A6C9-83E5C285C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B49105-6B44-3A4E-AEC5-E70FCD14B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87185-910D-6148-AFA1-0F53F4903DC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41945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60188-1A68-3F4E-A5CB-51C17E32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31236"/>
            <a:ext cx="7886700" cy="2075289"/>
          </a:xfrm>
        </p:spPr>
        <p:txBody>
          <a:bodyPr/>
          <a:lstStyle>
            <a:lvl1pPr>
              <a:defRPr sz="5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B5DAAC-57F1-534D-8760-9279AF0C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641698"/>
            <a:ext cx="7886700" cy="2043486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10B75E-BE2E-1D46-A786-AA464B025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17A71-C0BE-B345-970C-9B43DF0801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4796F7-4593-074E-BA97-5B0864E41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C247C-6E4E-4245-8B18-0C03C5E16D2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3436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BE0F7-6DFD-8649-93DF-CF8207C4B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168841"/>
            <a:ext cx="7886700" cy="117679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A0945A-BEFD-114B-8609-8FF14276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21986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296559-73EA-6E4F-942E-2D4175C0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21986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508A428-6535-3044-BDD6-2063A6CB6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02E51A-9525-4E49-9DCC-05EAB6A0BA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3C315-FEB0-0048-B901-F98F49D73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66865-D197-964B-B43F-732EA954D80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9884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F045A-1474-6F4A-8471-880A3272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D3FF6E-280E-1848-903C-465799ACE6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CB1545-CC08-814F-B2BB-46B1A3A5E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EF0505-0872-E14E-A5D3-26790208AF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DCD79-F6AB-9F47-AEDE-75C6E4B79A8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3001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E91DA3-9CB3-F240-AE04-2068F6386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58BF9E-ABA6-7A42-8B6D-BAD2205691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CE492DD-B686-AB4F-9677-5BF34C1380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02379-7477-354E-A23A-E832962E358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7160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CC2CB-7B1E-B44D-816E-822473AD0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5151"/>
            <a:ext cx="2949575" cy="1600200"/>
          </a:xfrm>
        </p:spPr>
        <p:txBody>
          <a:bodyPr/>
          <a:lstStyle>
            <a:lvl1pPr>
              <a:defRPr sz="26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3C2B6B-44FF-9044-9FFA-A47F443DD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288112"/>
            <a:ext cx="4779134" cy="43732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86BD776-FBAC-0A45-92D0-6BB9406A0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226364"/>
            <a:ext cx="2949575" cy="34349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3F1E-40AF-B442-AAC7-5285A3F07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60E143-2FFF-664D-87F9-67EDD0CC0C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1DBAE3-0FBB-BB4A-96B3-DB3FBE4172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1E82A-5EB5-8741-AEF1-468755802B8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3575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AB9D36A-46C6-6346-9461-ADE28BC513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3711" y="1256308"/>
            <a:ext cx="8452237" cy="94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het </a:t>
            </a:r>
            <a:r>
              <a:rPr lang="en-US" altLang="nl-NL" dirty="0" err="1"/>
              <a:t>opmaakprofiel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45888A-E386-1841-86B2-6A9B3A538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3711" y="2425148"/>
            <a:ext cx="8452237" cy="345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de </a:t>
            </a:r>
            <a:r>
              <a:rPr lang="en-US" altLang="nl-NL" dirty="0" err="1"/>
              <a:t>opmaakprofielen</a:t>
            </a:r>
            <a:r>
              <a:rPr lang="en-US" altLang="nl-NL" dirty="0"/>
              <a:t> van de </a:t>
            </a:r>
            <a:r>
              <a:rPr lang="en-US" altLang="nl-NL" dirty="0" err="1"/>
              <a:t>modeltekst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  <a:p>
            <a:pPr lvl="1"/>
            <a:r>
              <a:rPr lang="en-US" altLang="nl-NL" dirty="0" err="1"/>
              <a:t>Tweede</a:t>
            </a:r>
            <a:r>
              <a:rPr lang="en-US" altLang="nl-NL" dirty="0"/>
              <a:t> </a:t>
            </a:r>
            <a:r>
              <a:rPr lang="en-US" altLang="nl-NL" dirty="0" err="1"/>
              <a:t>niveau</a:t>
            </a:r>
            <a:endParaRPr lang="en-US" altLang="nl-NL" dirty="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7DCD927-3BEA-7643-9BBE-2A8094FE5F4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6300" y="6202819"/>
            <a:ext cx="115128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9A1F94-D6E0-C245-8512-7F2F5DA53C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75208" y="6202819"/>
            <a:ext cx="110531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673EA96-AF42-4441-BA1B-288E7D48B9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6700" y="6202819"/>
            <a:ext cx="5619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 b="1" smtClean="0"/>
            </a:lvl1pPr>
          </a:lstStyle>
          <a:p>
            <a:pPr>
              <a:defRPr/>
            </a:pPr>
            <a:fld id="{1025B759-16CF-764C-AB21-2D2BD5E8B674}" type="slidenum">
              <a:rPr lang="en-US" altLang="nl-NL" smtClean="0"/>
              <a:pPr>
                <a:defRPr/>
              </a:pPr>
              <a:t>‹nr.›</a:t>
            </a:fld>
            <a:endParaRPr lang="en-US" alt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9pPr>
    </p:titleStyle>
    <p:bodyStyle>
      <a:lvl1pPr marL="266700" indent="-2667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35075" indent="-228600" algn="l" rtl="0" eaLnBrk="1" fontAlgn="base" hangingPunct="1">
        <a:spcBef>
          <a:spcPct val="0"/>
        </a:spcBef>
        <a:spcAft>
          <a:spcPct val="0"/>
        </a:spcAft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28600" algn="l" rtl="0" eaLnBrk="1" fontAlgn="base" hangingPunct="1">
        <a:spcBef>
          <a:spcPct val="0"/>
        </a:spcBef>
        <a:spcAft>
          <a:spcPct val="0"/>
        </a:spcAft>
        <a:buChar char="–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7232" y="1204404"/>
            <a:ext cx="7133831" cy="1606810"/>
          </a:xfrm>
        </p:spPr>
        <p:txBody>
          <a:bodyPr/>
          <a:lstStyle/>
          <a:p>
            <a:r>
              <a:rPr lang="nl-NL" dirty="0" smtClean="0"/>
              <a:t>Op zoek naar </a:t>
            </a:r>
            <a:br>
              <a:rPr lang="nl-NL" dirty="0" smtClean="0"/>
            </a:br>
            <a:r>
              <a:rPr lang="nl-NL" dirty="0" smtClean="0"/>
              <a:t>veiligheid en perspectief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27231" y="3121051"/>
            <a:ext cx="7454731" cy="695575"/>
          </a:xfrm>
        </p:spPr>
        <p:txBody>
          <a:bodyPr/>
          <a:lstStyle/>
          <a:p>
            <a:r>
              <a:rPr lang="nl-NL" dirty="0" smtClean="0">
                <a:solidFill>
                  <a:schemeClr val="accent6"/>
                </a:solidFill>
              </a:rPr>
              <a:t>Persoonlijke verhalen van Syrische en Eritrese gezinnen in Zuid-Holland Zuid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pPr>
              <a:lnSpc>
                <a:spcPct val="150000"/>
              </a:lnSpc>
            </a:pPr>
            <a:endParaRPr lang="nl-NL" sz="1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nl-NL" sz="1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1400" dirty="0" smtClean="0">
                <a:solidFill>
                  <a:schemeClr val="tx1"/>
                </a:solidFill>
              </a:rPr>
              <a:t>Kennisatelier 21 oktober 2021</a:t>
            </a:r>
          </a:p>
          <a:p>
            <a:pPr>
              <a:lnSpc>
                <a:spcPct val="100000"/>
              </a:lnSpc>
            </a:pPr>
            <a:r>
              <a:rPr lang="nl-NL" sz="1100" dirty="0" smtClean="0">
                <a:solidFill>
                  <a:schemeClr val="tx1"/>
                </a:solidFill>
              </a:rPr>
              <a:t>Chantal Kenens, onderzoeker publieke gezondheid</a:t>
            </a:r>
            <a:endParaRPr lang="nl-NL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3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611" y="586824"/>
            <a:ext cx="7886700" cy="796234"/>
          </a:xfrm>
        </p:spPr>
        <p:txBody>
          <a:bodyPr/>
          <a:lstStyle/>
          <a:p>
            <a:r>
              <a:rPr lang="nl-NL" dirty="0" smtClean="0"/>
              <a:t>Gezondheid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755702" y="1987497"/>
            <a:ext cx="7738394" cy="3570411"/>
          </a:xfrm>
        </p:spPr>
        <p:txBody>
          <a:bodyPr/>
          <a:lstStyle/>
          <a:p>
            <a:r>
              <a:rPr lang="nl-NL" b="0" dirty="0"/>
              <a:t>Veel zorgen en stress door </a:t>
            </a:r>
            <a:r>
              <a:rPr lang="nl-NL" b="0" dirty="0" smtClean="0"/>
              <a:t>verlieservaringen (</a:t>
            </a:r>
            <a:r>
              <a:rPr lang="nl-NL" b="0" dirty="0" err="1" smtClean="0"/>
              <a:t>oa</a:t>
            </a:r>
            <a:r>
              <a:rPr lang="nl-NL" b="0" dirty="0" smtClean="0"/>
              <a:t> werk/familie). </a:t>
            </a:r>
          </a:p>
          <a:p>
            <a:r>
              <a:rPr lang="nl-NL" b="0" dirty="0" smtClean="0"/>
              <a:t>Onbekendheid </a:t>
            </a:r>
            <a:r>
              <a:rPr lang="nl-NL" b="0" dirty="0"/>
              <a:t>met het </a:t>
            </a:r>
            <a:r>
              <a:rPr lang="nl-NL" b="0" dirty="0" smtClean="0"/>
              <a:t>zorgstelsel (huisarts, medicatievoorschrift).</a:t>
            </a:r>
          </a:p>
          <a:p>
            <a:r>
              <a:rPr lang="nl-NL" b="0" dirty="0" smtClean="0"/>
              <a:t>Relatief weinig tot </a:t>
            </a:r>
            <a:r>
              <a:rPr lang="nl-NL" b="0" u="sng" dirty="0" smtClean="0"/>
              <a:t>géén gebruik</a:t>
            </a:r>
            <a:r>
              <a:rPr lang="nl-NL" b="0" dirty="0" smtClean="0"/>
              <a:t> van </a:t>
            </a:r>
            <a:r>
              <a:rPr lang="nl-NL" b="0" dirty="0"/>
              <a:t>geestelijke </a:t>
            </a:r>
            <a:r>
              <a:rPr lang="nl-NL" b="0" dirty="0" smtClean="0"/>
              <a:t>gezondheidzorg. </a:t>
            </a:r>
            <a:endParaRPr lang="nl-NL" b="0" dirty="0"/>
          </a:p>
          <a:p>
            <a:r>
              <a:rPr lang="nl-NL" b="0" dirty="0" smtClean="0"/>
              <a:t>Taalbarrière </a:t>
            </a:r>
            <a:r>
              <a:rPr lang="nl-NL" b="0" dirty="0"/>
              <a:t>is een obstakel in contact met </a:t>
            </a:r>
            <a:r>
              <a:rPr lang="nl-NL" b="0" dirty="0" smtClean="0"/>
              <a:t>hulpverleners.</a:t>
            </a:r>
            <a:endParaRPr lang="nl-NL" b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4"/>
          </p:nvPr>
        </p:nvSpPr>
        <p:spPr>
          <a:xfrm>
            <a:off x="2047954" y="3831411"/>
            <a:ext cx="6674138" cy="1870081"/>
          </a:xfrm>
        </p:spPr>
        <p:txBody>
          <a:bodyPr/>
          <a:lstStyle/>
          <a:p>
            <a:pPr marL="0" indent="0">
              <a:buNone/>
            </a:pPr>
            <a:endParaRPr lang="nl-NL" b="0" i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nl-NL" b="0" dirty="0" smtClean="0">
                <a:solidFill>
                  <a:schemeClr val="accent6"/>
                </a:solidFill>
              </a:rPr>
              <a:t>‘‘</a:t>
            </a:r>
            <a:r>
              <a:rPr lang="nl-NL" b="0" i="1" dirty="0" smtClean="0">
                <a:solidFill>
                  <a:schemeClr val="accent6"/>
                </a:solidFill>
              </a:rPr>
              <a:t>Heel </a:t>
            </a:r>
            <a:r>
              <a:rPr lang="nl-NL" b="0" i="1" dirty="0">
                <a:solidFill>
                  <a:schemeClr val="accent6"/>
                </a:solidFill>
              </a:rPr>
              <a:t>moeilijk om de situatie van het lichaam te omschrijven, bijvoorbeeld van de </a:t>
            </a:r>
            <a:r>
              <a:rPr lang="nl-NL" b="0" i="1" dirty="0" smtClean="0">
                <a:solidFill>
                  <a:schemeClr val="accent6"/>
                </a:solidFill>
              </a:rPr>
              <a:t>hersenen’’.</a:t>
            </a:r>
          </a:p>
          <a:p>
            <a:pPr marL="0" indent="0">
              <a:buNone/>
            </a:pPr>
            <a:r>
              <a:rPr lang="nl-NL" b="0" i="1" dirty="0" smtClean="0">
                <a:solidFill>
                  <a:schemeClr val="accent6"/>
                </a:solidFill>
              </a:rPr>
              <a:t>(</a:t>
            </a:r>
            <a:r>
              <a:rPr lang="nl-NL" b="0" i="1" dirty="0">
                <a:solidFill>
                  <a:schemeClr val="accent6"/>
                </a:solidFill>
              </a:rPr>
              <a:t>over taalbarrière bij een beroep doen op zorg)</a:t>
            </a:r>
          </a:p>
        </p:txBody>
      </p:sp>
    </p:spTree>
    <p:extLst>
      <p:ext uri="{BB962C8B-B14F-4D97-AF65-F5344CB8AC3E}">
        <p14:creationId xmlns:p14="http://schemas.microsoft.com/office/powerpoint/2010/main" val="656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19776" y="851405"/>
            <a:ext cx="8452237" cy="940395"/>
          </a:xfrm>
        </p:spPr>
        <p:txBody>
          <a:bodyPr/>
          <a:lstStyle/>
          <a:p>
            <a:r>
              <a:rPr lang="nl-NL" dirty="0" smtClean="0">
                <a:solidFill>
                  <a:schemeClr val="accent6"/>
                </a:solidFill>
              </a:rPr>
              <a:t>Implicaties</a:t>
            </a:r>
            <a:endParaRPr lang="nl-NL" dirty="0">
              <a:solidFill>
                <a:schemeClr val="accent6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21957" y="2262294"/>
            <a:ext cx="7549467" cy="34516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b="0" dirty="0"/>
              <a:t>Faciliteer projecten gericht op het uitbreiden van sociale netwerken (zoals Buddy </a:t>
            </a:r>
            <a:r>
              <a:rPr lang="nl-NL" b="0" dirty="0" err="1"/>
              <a:t>to</a:t>
            </a:r>
            <a:r>
              <a:rPr lang="nl-NL" b="0" dirty="0"/>
              <a:t> Buddy in Breda</a:t>
            </a:r>
            <a:r>
              <a:rPr lang="nl-NL" b="0" dirty="0" smtClean="0"/>
              <a:t>);</a:t>
            </a:r>
          </a:p>
          <a:p>
            <a:pPr>
              <a:lnSpc>
                <a:spcPct val="100000"/>
              </a:lnSpc>
            </a:pPr>
            <a:endParaRPr lang="nl-NL" b="0" dirty="0"/>
          </a:p>
          <a:p>
            <a:pPr>
              <a:lnSpc>
                <a:spcPct val="100000"/>
              </a:lnSpc>
            </a:pPr>
            <a:r>
              <a:rPr lang="nl-NL" b="0" dirty="0"/>
              <a:t>Bevorder de instroom naar opleidingen en duale </a:t>
            </a:r>
            <a:r>
              <a:rPr lang="nl-NL" b="0" dirty="0" err="1"/>
              <a:t>werk-taal</a:t>
            </a:r>
            <a:r>
              <a:rPr lang="nl-NL" b="0" dirty="0"/>
              <a:t> trajecten;</a:t>
            </a:r>
          </a:p>
          <a:p>
            <a:pPr>
              <a:lnSpc>
                <a:spcPct val="100000"/>
              </a:lnSpc>
            </a:pPr>
            <a:endParaRPr lang="nl-NL" b="0" dirty="0" smtClean="0"/>
          </a:p>
          <a:p>
            <a:pPr>
              <a:lnSpc>
                <a:spcPct val="100000"/>
              </a:lnSpc>
            </a:pPr>
            <a:r>
              <a:rPr lang="nl-NL" b="0" dirty="0" smtClean="0"/>
              <a:t>Investeer </a:t>
            </a:r>
            <a:r>
              <a:rPr lang="nl-NL" b="0" dirty="0"/>
              <a:t>in het verbeteren van de mentale </a:t>
            </a:r>
            <a:r>
              <a:rPr lang="nl-NL" b="0" dirty="0" smtClean="0"/>
              <a:t>gezondheid; </a:t>
            </a:r>
          </a:p>
          <a:p>
            <a:pPr>
              <a:lnSpc>
                <a:spcPct val="100000"/>
              </a:lnSpc>
            </a:pPr>
            <a:endParaRPr lang="nl-NL" b="0" dirty="0" smtClean="0"/>
          </a:p>
          <a:p>
            <a:pPr>
              <a:lnSpc>
                <a:spcPct val="100000"/>
              </a:lnSpc>
            </a:pPr>
            <a:r>
              <a:rPr lang="nl-NL" b="0" dirty="0" smtClean="0"/>
              <a:t>Ondersteun </a:t>
            </a:r>
            <a:r>
              <a:rPr lang="nl-NL" b="0" dirty="0"/>
              <a:t>de campagne voor het vergoeden van tolken </a:t>
            </a:r>
            <a:r>
              <a:rPr lang="nl-NL" b="0" dirty="0" smtClean="0"/>
              <a:t>en mediators </a:t>
            </a:r>
            <a:r>
              <a:rPr lang="nl-NL" b="0" dirty="0"/>
              <a:t>in de </a:t>
            </a:r>
            <a:r>
              <a:rPr lang="nl-NL" b="0" dirty="0" smtClean="0"/>
              <a:t>zorg;</a:t>
            </a:r>
          </a:p>
          <a:p>
            <a:pPr marL="0" indent="0">
              <a:lnSpc>
                <a:spcPct val="100000"/>
              </a:lnSpc>
              <a:buNone/>
            </a:pPr>
            <a:endParaRPr lang="nl-NL" b="0" dirty="0"/>
          </a:p>
          <a:p>
            <a:pPr>
              <a:lnSpc>
                <a:spcPct val="100000"/>
              </a:lnSpc>
            </a:pPr>
            <a:r>
              <a:rPr lang="nl-NL" b="0" dirty="0" smtClean="0"/>
              <a:t>Participatie en inspraak bij beleidsvorming en inburgeringsproces.</a:t>
            </a:r>
          </a:p>
        </p:txBody>
      </p:sp>
    </p:spTree>
    <p:extLst>
      <p:ext uri="{BB962C8B-B14F-4D97-AF65-F5344CB8AC3E}">
        <p14:creationId xmlns:p14="http://schemas.microsoft.com/office/powerpoint/2010/main" val="58830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92405" y="1371667"/>
            <a:ext cx="8452237" cy="940395"/>
          </a:xfrm>
        </p:spPr>
        <p:txBody>
          <a:bodyPr/>
          <a:lstStyle/>
          <a:p>
            <a:r>
              <a:rPr lang="nl-NL" sz="3200" dirty="0" smtClean="0">
                <a:solidFill>
                  <a:schemeClr val="accent6"/>
                </a:solidFill>
              </a:rPr>
              <a:t>Bedankt voor de aandacht!</a:t>
            </a:r>
            <a:endParaRPr lang="nl-NL" sz="3200" dirty="0">
              <a:solidFill>
                <a:schemeClr val="accent6"/>
              </a:solidFill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262023" y="3436293"/>
            <a:ext cx="1753229" cy="619677"/>
          </a:xfrm>
        </p:spPr>
        <p:txBody>
          <a:bodyPr/>
          <a:lstStyle/>
          <a:p>
            <a:pPr marL="0" indent="0">
              <a:buNone/>
            </a:pPr>
            <a:r>
              <a:rPr lang="ar-AE" sz="7200" dirty="0" smtClean="0"/>
              <a:t>شكرا</a:t>
            </a:r>
            <a:endParaRPr lang="nl-NL" sz="7200" dirty="0" smtClean="0"/>
          </a:p>
          <a:p>
            <a:pPr marL="0" indent="0">
              <a:buNone/>
            </a:pPr>
            <a:endParaRPr lang="nl-NL" sz="4800" dirty="0"/>
          </a:p>
          <a:p>
            <a:pPr marL="0" indent="0">
              <a:buNone/>
            </a:pPr>
            <a:endParaRPr lang="nl-NL" sz="4800" dirty="0" smtClean="0"/>
          </a:p>
          <a:p>
            <a:pPr marL="0" indent="0">
              <a:buNone/>
            </a:pPr>
            <a:endParaRPr lang="nl-NL" sz="4800" dirty="0"/>
          </a:p>
        </p:txBody>
      </p:sp>
      <p:sp>
        <p:nvSpPr>
          <p:cNvPr id="7" name="Rechthoek 6"/>
          <p:cNvSpPr/>
          <p:nvPr/>
        </p:nvSpPr>
        <p:spPr>
          <a:xfrm>
            <a:off x="2236880" y="4161768"/>
            <a:ext cx="2412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m-ET" sz="4800" dirty="0"/>
              <a:t>የቐንየለይ</a:t>
            </a:r>
            <a:endParaRPr lang="nl-NL" sz="32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100564"/>
              </p:ext>
            </p:extLst>
          </p:nvPr>
        </p:nvGraphicFramePr>
        <p:xfrm>
          <a:off x="5388044" y="2794000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Acrobat Document" r:id="rId3" imgW="5667029" imgH="8019720" progId="AcroExch.Document.DC">
                  <p:embed/>
                </p:oleObj>
              </mc:Choice>
              <mc:Fallback>
                <p:oleObj name="Acrobat Document" r:id="rId3" imgW="5667029" imgH="8019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88044" y="2794000"/>
                        <a:ext cx="28717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721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711" y="511241"/>
            <a:ext cx="8452237" cy="1566941"/>
          </a:xfrm>
        </p:spPr>
        <p:txBody>
          <a:bodyPr/>
          <a:lstStyle/>
          <a:p>
            <a:r>
              <a:rPr lang="nl-NL" dirty="0" smtClean="0">
                <a:solidFill>
                  <a:schemeClr val="accent6"/>
                </a:solidFill>
              </a:rPr>
              <a:t>Kernboodschap</a:t>
            </a:r>
            <a:endParaRPr lang="nl-NL" dirty="0">
              <a:solidFill>
                <a:schemeClr val="accent6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5080" y="2418247"/>
            <a:ext cx="8452237" cy="3045005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 smtClean="0"/>
              <a:t>Syrische en Eritrese volwassenen </a:t>
            </a:r>
          </a:p>
          <a:p>
            <a:pPr marL="0" indent="0" algn="ctr">
              <a:buNone/>
            </a:pPr>
            <a:r>
              <a:rPr lang="nl-NL" dirty="0" smtClean="0"/>
              <a:t>willen en kunnen </a:t>
            </a:r>
          </a:p>
          <a:p>
            <a:pPr marL="0" indent="0" algn="ctr">
              <a:buNone/>
            </a:pPr>
            <a:r>
              <a:rPr lang="nl-NL" dirty="0" smtClean="0"/>
              <a:t>een bijdrage leveren aan de Nederlandse samenleving.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nl-NL" sz="2800" dirty="0" smtClean="0">
                <a:solidFill>
                  <a:schemeClr val="accent6"/>
                </a:solidFill>
              </a:rPr>
              <a:t>Maar:</a:t>
            </a:r>
          </a:p>
          <a:p>
            <a:pPr marL="0" indent="0" algn="ctr">
              <a:buNone/>
            </a:pPr>
            <a:r>
              <a:rPr lang="nl-NL" dirty="0" smtClean="0"/>
              <a:t>met name de taal </a:t>
            </a:r>
            <a:r>
              <a:rPr lang="nl-NL" dirty="0"/>
              <a:t>en moeilijk werk vinden </a:t>
            </a:r>
            <a:endParaRPr lang="nl-NL" dirty="0" smtClean="0"/>
          </a:p>
          <a:p>
            <a:pPr marL="0" indent="0" algn="ctr">
              <a:buNone/>
            </a:pPr>
            <a:r>
              <a:rPr lang="nl-NL" dirty="0" smtClean="0"/>
              <a:t>belemmeren dit.</a:t>
            </a:r>
          </a:p>
        </p:txBody>
      </p:sp>
    </p:spTree>
    <p:extLst>
      <p:ext uri="{BB962C8B-B14F-4D97-AF65-F5344CB8AC3E}">
        <p14:creationId xmlns:p14="http://schemas.microsoft.com/office/powerpoint/2010/main" val="113016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72154" y="520198"/>
            <a:ext cx="8452237" cy="940395"/>
          </a:xfrm>
        </p:spPr>
        <p:txBody>
          <a:bodyPr/>
          <a:lstStyle/>
          <a:p>
            <a:r>
              <a:rPr lang="nl-NL" dirty="0" smtClean="0"/>
              <a:t>Het 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53651" y="1882628"/>
            <a:ext cx="7685904" cy="4314319"/>
          </a:xfrm>
        </p:spPr>
        <p:txBody>
          <a:bodyPr/>
          <a:lstStyle/>
          <a:p>
            <a:r>
              <a:rPr lang="nl-NL" b="0" u="sng" dirty="0" smtClean="0"/>
              <a:t>Vraagstelling</a:t>
            </a:r>
            <a:r>
              <a:rPr lang="nl-NL" b="0" dirty="0" smtClean="0"/>
              <a:t>: Hoe ontwikkelt de gezondheid en het welzijn </a:t>
            </a:r>
          </a:p>
          <a:p>
            <a:pPr marL="0" indent="0">
              <a:buNone/>
            </a:pPr>
            <a:r>
              <a:rPr lang="nl-NL" b="0" dirty="0" smtClean="0"/>
              <a:t>van Eritrese en Syrische gezinnen </a:t>
            </a:r>
            <a:r>
              <a:rPr lang="nl-NL" b="0" dirty="0" smtClean="0">
                <a:solidFill>
                  <a:schemeClr val="tx2"/>
                </a:solidFill>
              </a:rPr>
              <a:t>die sinds kort in Nederland zijn </a:t>
            </a:r>
          </a:p>
          <a:p>
            <a:pPr marL="0" indent="0">
              <a:buNone/>
            </a:pPr>
            <a:r>
              <a:rPr lang="nl-NL" b="0" dirty="0" smtClean="0"/>
              <a:t>zich over de tijd (2018-2021)?</a:t>
            </a:r>
          </a:p>
          <a:p>
            <a:endParaRPr lang="nl-NL" b="0" dirty="0" smtClean="0"/>
          </a:p>
          <a:p>
            <a:r>
              <a:rPr lang="nl-NL" b="0" u="sng" dirty="0" smtClean="0"/>
              <a:t>Twee rapportages </a:t>
            </a:r>
            <a:r>
              <a:rPr lang="nl-NL" b="0" dirty="0" smtClean="0">
                <a:sym typeface="Wingdings" panose="05000000000000000000" pitchFamily="2" charset="2"/>
              </a:rPr>
              <a:t> </a:t>
            </a:r>
            <a:r>
              <a:rPr lang="nl-NL" b="0" dirty="0" smtClean="0"/>
              <a:t>2021 en 2022.</a:t>
            </a:r>
          </a:p>
          <a:p>
            <a:endParaRPr lang="nl-NL" b="0" dirty="0" smtClean="0"/>
          </a:p>
          <a:p>
            <a:r>
              <a:rPr lang="nl-NL" b="0" dirty="0" smtClean="0"/>
              <a:t>Eerste rapportage </a:t>
            </a:r>
            <a:r>
              <a:rPr lang="nl-NL" b="0" dirty="0" smtClean="0">
                <a:sym typeface="Wingdings" panose="05000000000000000000" pitchFamily="2" charset="2"/>
              </a:rPr>
              <a:t> </a:t>
            </a:r>
            <a:r>
              <a:rPr lang="nl-NL" b="0" dirty="0" smtClean="0"/>
              <a:t>de levensgeschiedenis en eerste periode in Nederland centraal, sociale factoren van gezondheid.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189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7669" y="1272719"/>
            <a:ext cx="8452237" cy="745007"/>
          </a:xfrm>
        </p:spPr>
        <p:txBody>
          <a:bodyPr/>
          <a:lstStyle/>
          <a:p>
            <a:r>
              <a:rPr lang="nl-NL" dirty="0" smtClean="0"/>
              <a:t>Methodiek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74282" y="2168866"/>
            <a:ext cx="4269718" cy="3239678"/>
          </a:xfrm>
        </p:spPr>
        <p:txBody>
          <a:bodyPr/>
          <a:lstStyle/>
          <a:p>
            <a:r>
              <a:rPr lang="nl-NL" sz="1400" b="0" dirty="0" smtClean="0"/>
              <a:t>Werving deelnemers:</a:t>
            </a:r>
            <a:r>
              <a:rPr lang="nl-NL" sz="1400" b="0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nl-NL" sz="1400" b="0" dirty="0">
                <a:sym typeface="Wingdings" panose="05000000000000000000" pitchFamily="2" charset="2"/>
              </a:rPr>
              <a:t>	</a:t>
            </a:r>
            <a:r>
              <a:rPr lang="nl-NL" sz="1400" b="0" dirty="0" smtClean="0">
                <a:sym typeface="Wingdings" panose="05000000000000000000" pitchFamily="2" charset="2"/>
              </a:rPr>
              <a:t>9 Syrische gezinnen</a:t>
            </a:r>
          </a:p>
          <a:p>
            <a:pPr marL="0" indent="0">
              <a:buNone/>
            </a:pPr>
            <a:r>
              <a:rPr lang="nl-NL" sz="1400" b="0" dirty="0" smtClean="0">
                <a:sym typeface="Wingdings" panose="05000000000000000000" pitchFamily="2" charset="2"/>
              </a:rPr>
              <a:t>	6 Eritrese gezinnen</a:t>
            </a:r>
          </a:p>
          <a:p>
            <a:pPr lvl="0">
              <a:buClr>
                <a:srgbClr val="FC7C00"/>
              </a:buClr>
            </a:pPr>
            <a:r>
              <a:rPr lang="nl-NL" sz="1400" b="0" dirty="0">
                <a:solidFill>
                  <a:srgbClr val="005A99"/>
                </a:solidFill>
              </a:rPr>
              <a:t>Looptijd interviews 2018-2021 </a:t>
            </a:r>
          </a:p>
          <a:p>
            <a:r>
              <a:rPr lang="nl-NL" sz="1400" b="0" dirty="0" smtClean="0"/>
              <a:t>Elk half jaar half-gestructureerd interview</a:t>
            </a:r>
          </a:p>
          <a:p>
            <a:r>
              <a:rPr lang="nl-NL" sz="1400" b="0" dirty="0" smtClean="0"/>
              <a:t>Inzet tolken en thuislocatie</a:t>
            </a:r>
          </a:p>
          <a:p>
            <a:r>
              <a:rPr lang="nl-NL" sz="1400" b="0" dirty="0" smtClean="0"/>
              <a:t>Analyse met ATLAS.TI</a:t>
            </a:r>
          </a:p>
          <a:p>
            <a:r>
              <a:rPr lang="nl-NL" sz="1400" b="0" dirty="0" smtClean="0"/>
              <a:t>Vijf onderzoekers</a:t>
            </a:r>
          </a:p>
          <a:p>
            <a:endParaRPr lang="nl-NL" b="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/>
          <a:stretch/>
        </p:blipFill>
        <p:spPr>
          <a:xfrm rot="5400000">
            <a:off x="-1112774" y="1112774"/>
            <a:ext cx="6858002" cy="463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23004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1431" y="1478128"/>
            <a:ext cx="5767754" cy="2075289"/>
          </a:xfrm>
        </p:spPr>
        <p:txBody>
          <a:bodyPr/>
          <a:lstStyle/>
          <a:p>
            <a:r>
              <a:rPr lang="nl-NL" sz="6600" dirty="0" smtClean="0"/>
              <a:t>Resultaten</a:t>
            </a:r>
            <a:endParaRPr lang="nl-NL" sz="6600" dirty="0"/>
          </a:p>
        </p:txBody>
      </p:sp>
    </p:spTree>
    <p:extLst>
      <p:ext uri="{BB962C8B-B14F-4D97-AF65-F5344CB8AC3E}">
        <p14:creationId xmlns:p14="http://schemas.microsoft.com/office/powerpoint/2010/main" val="242574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644636"/>
            <a:ext cx="7886700" cy="1176793"/>
          </a:xfrm>
        </p:spPr>
        <p:txBody>
          <a:bodyPr/>
          <a:lstStyle/>
          <a:p>
            <a:r>
              <a:rPr lang="nl-NL" dirty="0" smtClean="0"/>
              <a:t>Opgroeien in het land van herkomst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>
          <a:xfrm>
            <a:off x="1148668" y="2505075"/>
            <a:ext cx="4005223" cy="3219864"/>
          </a:xfrm>
        </p:spPr>
        <p:txBody>
          <a:bodyPr/>
          <a:lstStyle/>
          <a:p>
            <a:r>
              <a:rPr lang="nl-NL" b="0" dirty="0"/>
              <a:t>Hechte (</a:t>
            </a:r>
            <a:r>
              <a:rPr lang="nl-NL" b="0" dirty="0" smtClean="0"/>
              <a:t>familie)verbanden.</a:t>
            </a:r>
            <a:endParaRPr lang="nl-NL" b="0" dirty="0"/>
          </a:p>
          <a:p>
            <a:r>
              <a:rPr lang="nl-NL" b="0" dirty="0"/>
              <a:t>V</a:t>
            </a:r>
            <a:r>
              <a:rPr lang="nl-NL" b="0" dirty="0" smtClean="0"/>
              <a:t>an </a:t>
            </a:r>
            <a:r>
              <a:rPr lang="nl-NL" b="0" dirty="0"/>
              <a:t>zorgeloos tot </a:t>
            </a:r>
            <a:r>
              <a:rPr lang="nl-NL" b="0" dirty="0" smtClean="0"/>
              <a:t>moeilijk.</a:t>
            </a:r>
            <a:endParaRPr lang="nl-NL" b="0" dirty="0"/>
          </a:p>
          <a:p>
            <a:r>
              <a:rPr lang="nl-NL" b="0" dirty="0" smtClean="0"/>
              <a:t>Religie </a:t>
            </a:r>
            <a:r>
              <a:rPr lang="nl-NL" b="0" dirty="0"/>
              <a:t>grote rol in het </a:t>
            </a:r>
            <a:r>
              <a:rPr lang="nl-NL" b="0" dirty="0" smtClean="0"/>
              <a:t>leven.</a:t>
            </a:r>
            <a:endParaRPr lang="nl-NL" b="0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1738116" y="4197849"/>
            <a:ext cx="6921605" cy="3607858"/>
          </a:xfrm>
        </p:spPr>
        <p:txBody>
          <a:bodyPr/>
          <a:lstStyle/>
          <a:p>
            <a:pPr marL="0" indent="0">
              <a:buNone/>
            </a:pPr>
            <a:r>
              <a:rPr lang="nl-NL" b="0" dirty="0" smtClean="0">
                <a:solidFill>
                  <a:schemeClr val="accent6"/>
                </a:solidFill>
              </a:rPr>
              <a:t>‘‘Ik kom van eenvoudige komaf, mijn familie was niet rijk. </a:t>
            </a:r>
          </a:p>
          <a:p>
            <a:pPr marL="0" indent="0">
              <a:buNone/>
            </a:pPr>
            <a:r>
              <a:rPr lang="nl-NL" b="0" dirty="0" smtClean="0">
                <a:solidFill>
                  <a:schemeClr val="accent6"/>
                </a:solidFill>
              </a:rPr>
              <a:t>Op mijn 13</a:t>
            </a:r>
            <a:r>
              <a:rPr lang="nl-NL" b="0" baseline="30000" dirty="0" smtClean="0">
                <a:solidFill>
                  <a:schemeClr val="accent6"/>
                </a:solidFill>
              </a:rPr>
              <a:t>e</a:t>
            </a:r>
            <a:r>
              <a:rPr lang="nl-NL" b="0" dirty="0" smtClean="0">
                <a:solidFill>
                  <a:schemeClr val="accent6"/>
                </a:solidFill>
              </a:rPr>
              <a:t> begon ik met werken’’ </a:t>
            </a:r>
          </a:p>
          <a:p>
            <a:pPr marL="0" indent="0">
              <a:buNone/>
            </a:pPr>
            <a:r>
              <a:rPr lang="nl-NL" b="0" dirty="0" smtClean="0">
                <a:solidFill>
                  <a:schemeClr val="accent6"/>
                </a:solidFill>
              </a:rPr>
              <a:t>(Syrische deelnemer)</a:t>
            </a:r>
            <a:endParaRPr lang="nl-NL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64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372183" y="143007"/>
            <a:ext cx="7886700" cy="1176793"/>
          </a:xfrm>
        </p:spPr>
        <p:txBody>
          <a:bodyPr/>
          <a:lstStyle/>
          <a:p>
            <a:r>
              <a:rPr lang="nl-NL" dirty="0" smtClean="0"/>
              <a:t>Geweld en onderdrukking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18641" y="1715445"/>
            <a:ext cx="4100461" cy="4009494"/>
          </a:xfrm>
        </p:spPr>
        <p:txBody>
          <a:bodyPr/>
          <a:lstStyle/>
          <a:p>
            <a:r>
              <a:rPr lang="nl-NL" b="0" u="sng" dirty="0" smtClean="0"/>
              <a:t>Syrië:</a:t>
            </a:r>
            <a:r>
              <a:rPr lang="nl-NL" b="0" dirty="0" smtClean="0"/>
              <a:t> oorlog </a:t>
            </a:r>
            <a:r>
              <a:rPr lang="nl-NL" b="0" dirty="0"/>
              <a:t>en weinig </a:t>
            </a:r>
            <a:r>
              <a:rPr lang="nl-NL" b="0" dirty="0" smtClean="0"/>
              <a:t>werk.</a:t>
            </a:r>
          </a:p>
          <a:p>
            <a:r>
              <a:rPr lang="nl-NL" b="0" u="sng" dirty="0" smtClean="0"/>
              <a:t>Eritrea:</a:t>
            </a:r>
            <a:r>
              <a:rPr lang="nl-NL" b="0" dirty="0" smtClean="0"/>
              <a:t> militaire dienstplicht, beperkte ontplooiingskansen, in hechtenis.</a:t>
            </a:r>
          </a:p>
          <a:p>
            <a:endParaRPr lang="nl-NL" b="0" dirty="0" smtClean="0"/>
          </a:p>
          <a:p>
            <a:endParaRPr lang="nl-NL" b="0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4"/>
          </p:nvPr>
        </p:nvSpPr>
        <p:spPr>
          <a:xfrm>
            <a:off x="4730698" y="1715445"/>
            <a:ext cx="4103465" cy="4392278"/>
          </a:xfrm>
        </p:spPr>
        <p:txBody>
          <a:bodyPr/>
          <a:lstStyle/>
          <a:p>
            <a:pPr marL="0" indent="0">
              <a:buNone/>
            </a:pPr>
            <a:r>
              <a:rPr lang="nl-NL" b="0" dirty="0"/>
              <a:t>Beide groepen </a:t>
            </a:r>
            <a:r>
              <a:rPr lang="nl-NL" b="0" dirty="0" smtClean="0">
                <a:sym typeface="Wingdings" panose="05000000000000000000" pitchFamily="2" charset="2"/>
              </a:rPr>
              <a:t> </a:t>
            </a:r>
            <a:r>
              <a:rPr lang="nl-NL" b="0" dirty="0" smtClean="0"/>
              <a:t>onderdrukking </a:t>
            </a:r>
            <a:r>
              <a:rPr lang="nl-NL" b="0" dirty="0"/>
              <a:t>en geweld en </a:t>
            </a:r>
            <a:r>
              <a:rPr lang="nl-NL" b="0" dirty="0" smtClean="0"/>
              <a:t>vlucht </a:t>
            </a:r>
            <a:r>
              <a:rPr lang="nl-NL" b="0" dirty="0"/>
              <a:t>onder mensonterende </a:t>
            </a:r>
            <a:r>
              <a:rPr lang="nl-NL" b="0" dirty="0" smtClean="0"/>
              <a:t>omstandigheden, families uiteen.</a:t>
            </a:r>
            <a:endParaRPr lang="nl-NL" b="0" dirty="0"/>
          </a:p>
          <a:p>
            <a:pPr marL="0" indent="0">
              <a:buNone/>
            </a:pPr>
            <a:endParaRPr lang="nl-NL" b="0" dirty="0">
              <a:solidFill>
                <a:schemeClr val="accent6"/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1367821" y="4090472"/>
            <a:ext cx="6914678" cy="117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algn="l">
              <a:lnSpc>
                <a:spcPts val="3000"/>
              </a:lnSpc>
              <a:buClr>
                <a:srgbClr val="FC7C00"/>
              </a:buClr>
              <a:buSzPct val="120000"/>
            </a:pPr>
            <a:r>
              <a:rPr lang="nl-NL" sz="1600" b="0" dirty="0">
                <a:solidFill>
                  <a:srgbClr val="E47000"/>
                </a:solidFill>
                <a:ea typeface="+mn-ea"/>
              </a:rPr>
              <a:t>‘‘We hebben 40 dagen onder de bomen gezeten, in de open lucht. Het was koud, het regende, we hadden geen water, geen elektriciteit. We hadden eigenlijk helemaal niks’’ </a:t>
            </a:r>
          </a:p>
          <a:p>
            <a:pPr lvl="0" algn="l">
              <a:lnSpc>
                <a:spcPts val="3000"/>
              </a:lnSpc>
              <a:buClr>
                <a:srgbClr val="FC7C00"/>
              </a:buClr>
              <a:buSzPct val="120000"/>
            </a:pPr>
            <a:r>
              <a:rPr lang="nl-NL" sz="1600" b="0" dirty="0">
                <a:solidFill>
                  <a:srgbClr val="E47000"/>
                </a:solidFill>
                <a:ea typeface="+mn-ea"/>
              </a:rPr>
              <a:t>(Syrische deelnemer)</a:t>
            </a:r>
          </a:p>
        </p:txBody>
      </p:sp>
    </p:spTree>
    <p:extLst>
      <p:ext uri="{BB962C8B-B14F-4D97-AF65-F5344CB8AC3E}">
        <p14:creationId xmlns:p14="http://schemas.microsoft.com/office/powerpoint/2010/main" val="267269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405" y="228131"/>
            <a:ext cx="7886700" cy="1176793"/>
          </a:xfrm>
        </p:spPr>
        <p:txBody>
          <a:bodyPr/>
          <a:lstStyle/>
          <a:p>
            <a:r>
              <a:rPr lang="nl-NL" dirty="0" smtClean="0"/>
              <a:t>Een nieuw begin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912511" y="1745588"/>
            <a:ext cx="6674742" cy="4327572"/>
          </a:xfrm>
        </p:spPr>
        <p:txBody>
          <a:bodyPr/>
          <a:lstStyle/>
          <a:p>
            <a:r>
              <a:rPr lang="nl-NL" dirty="0" smtClean="0"/>
              <a:t>Verwachting</a:t>
            </a:r>
            <a:r>
              <a:rPr lang="nl-NL" dirty="0"/>
              <a:t>: </a:t>
            </a:r>
            <a:r>
              <a:rPr lang="nl-NL" b="0" dirty="0"/>
              <a:t>veiligheid en perspectief op de </a:t>
            </a:r>
            <a:r>
              <a:rPr lang="nl-NL" b="0" dirty="0" smtClean="0"/>
              <a:t>toekomst.</a:t>
            </a:r>
          </a:p>
          <a:p>
            <a:r>
              <a:rPr lang="nl-NL" dirty="0"/>
              <a:t>Werkelijkheid: </a:t>
            </a:r>
            <a:r>
              <a:rPr lang="nl-NL" b="0" dirty="0"/>
              <a:t>betekenisvol contact moeilijk, taalbarrière en geen betaald werk.</a:t>
            </a:r>
          </a:p>
          <a:p>
            <a:pPr marL="0" indent="0">
              <a:buNone/>
            </a:pPr>
            <a:endParaRPr lang="nl-NL" b="0" dirty="0" smtClean="0"/>
          </a:p>
          <a:p>
            <a:pPr marL="0" indent="0">
              <a:buNone/>
            </a:pPr>
            <a:r>
              <a:rPr lang="nl-NL" dirty="0" smtClean="0">
                <a:solidFill>
                  <a:schemeClr val="accent6"/>
                </a:solidFill>
              </a:rPr>
              <a:t>Doordat:</a:t>
            </a:r>
            <a:endParaRPr lang="nl-NL" dirty="0">
              <a:solidFill>
                <a:schemeClr val="accent6"/>
              </a:solidFill>
            </a:endParaRPr>
          </a:p>
          <a:p>
            <a:r>
              <a:rPr lang="nl-NL" b="0" dirty="0"/>
              <a:t>Taalschrift compleet </a:t>
            </a:r>
            <a:r>
              <a:rPr lang="nl-NL" b="0" dirty="0" smtClean="0"/>
              <a:t>anders</a:t>
            </a:r>
          </a:p>
          <a:p>
            <a:pPr marL="0" indent="0">
              <a:buNone/>
            </a:pPr>
            <a:r>
              <a:rPr lang="nl-NL" b="0" dirty="0" smtClean="0"/>
              <a:t>	</a:t>
            </a:r>
            <a:r>
              <a:rPr lang="nl-NL" b="0" dirty="0" err="1" smtClean="0"/>
              <a:t>Tigrinya</a:t>
            </a:r>
            <a:r>
              <a:rPr lang="nl-NL" b="0" dirty="0" smtClean="0"/>
              <a:t>    </a:t>
            </a:r>
            <a:r>
              <a:rPr lang="am-ET" b="0" i="1" dirty="0"/>
              <a:t>እንቋዕብደሐንመጻእካ</a:t>
            </a:r>
            <a:r>
              <a:rPr lang="nl-NL" b="0" dirty="0"/>
              <a:t> </a:t>
            </a:r>
            <a:endParaRPr lang="nl-NL" b="0" dirty="0" smtClean="0"/>
          </a:p>
          <a:p>
            <a:pPr marL="0" indent="0">
              <a:buNone/>
            </a:pPr>
            <a:r>
              <a:rPr lang="nl-NL" b="0" dirty="0"/>
              <a:t>	</a:t>
            </a:r>
            <a:r>
              <a:rPr lang="nl-NL" b="0" dirty="0" smtClean="0"/>
              <a:t>Arabisch    </a:t>
            </a:r>
            <a:r>
              <a:rPr lang="ar-AE" b="0" dirty="0"/>
              <a:t>مع </a:t>
            </a:r>
            <a:r>
              <a:rPr lang="ar-AE" b="0" dirty="0" smtClean="0"/>
              <a:t>السلامة</a:t>
            </a:r>
            <a:r>
              <a:rPr lang="nl-NL" b="0" dirty="0" smtClean="0"/>
              <a:t>     </a:t>
            </a:r>
            <a:r>
              <a:rPr lang="ar-AE" b="0" dirty="0"/>
              <a:t>إلى اللقاء</a:t>
            </a:r>
            <a:endParaRPr lang="nl-NL" b="0" dirty="0" smtClean="0"/>
          </a:p>
          <a:p>
            <a:r>
              <a:rPr lang="nl-NL" b="0" dirty="0" smtClean="0"/>
              <a:t>Groot </a:t>
            </a:r>
            <a:r>
              <a:rPr lang="nl-NL" b="0" dirty="0"/>
              <a:t>verschil in cultuur met Nederland qua sociale contacten </a:t>
            </a:r>
            <a:r>
              <a:rPr lang="nl-NL" b="0" dirty="0" smtClean="0">
                <a:solidFill>
                  <a:schemeClr val="accent6"/>
                </a:solidFill>
              </a:rPr>
              <a:t>(ónze dichte voordeur!) </a:t>
            </a:r>
            <a:r>
              <a:rPr lang="nl-NL" b="0" dirty="0" smtClean="0">
                <a:sym typeface="Wingdings" panose="05000000000000000000" pitchFamily="2" charset="2"/>
              </a:rPr>
              <a:t></a:t>
            </a:r>
            <a:r>
              <a:rPr lang="nl-NL" b="0" dirty="0" smtClean="0"/>
              <a:t> </a:t>
            </a:r>
            <a:r>
              <a:rPr lang="nl-NL" b="0" dirty="0"/>
              <a:t>belemmert inburgering</a:t>
            </a:r>
          </a:p>
          <a:p>
            <a:endParaRPr lang="nl-NL" b="0" dirty="0" smtClean="0"/>
          </a:p>
          <a:p>
            <a:endParaRPr lang="nl-NL" b="0" dirty="0" smtClean="0"/>
          </a:p>
          <a:p>
            <a:endParaRPr lang="nl-NL" b="0" dirty="0"/>
          </a:p>
          <a:p>
            <a:endParaRPr lang="nl-NL" b="0" dirty="0" smtClean="0"/>
          </a:p>
          <a:p>
            <a:pPr marL="0" indent="0">
              <a:buNone/>
            </a:pPr>
            <a:r>
              <a:rPr lang="nl-NL" b="0" dirty="0" smtClean="0"/>
              <a:t> </a:t>
            </a:r>
          </a:p>
        </p:txBody>
      </p:sp>
      <p:sp>
        <p:nvSpPr>
          <p:cNvPr id="5" name="Rechthoek 4"/>
          <p:cNvSpPr/>
          <p:nvPr/>
        </p:nvSpPr>
        <p:spPr>
          <a:xfrm>
            <a:off x="5134707" y="4400670"/>
            <a:ext cx="3927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dirty="0" smtClean="0"/>
              <a:t>‫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223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/>
          <p:cNvSpPr>
            <a:spLocks noGrp="1"/>
          </p:cNvSpPr>
          <p:nvPr>
            <p:ph sz="quarter" idx="4"/>
          </p:nvPr>
        </p:nvSpPr>
        <p:spPr>
          <a:xfrm>
            <a:off x="1209124" y="1802213"/>
            <a:ext cx="7650939" cy="432757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3600" b="0" i="1" dirty="0" smtClean="0">
                <a:solidFill>
                  <a:schemeClr val="accent6"/>
                </a:solidFill>
              </a:rPr>
              <a:t>‘‘Als </a:t>
            </a:r>
            <a:r>
              <a:rPr lang="nl-NL" sz="3600" b="0" i="1" dirty="0">
                <a:solidFill>
                  <a:schemeClr val="accent6"/>
                </a:solidFill>
              </a:rPr>
              <a:t>je </a:t>
            </a:r>
            <a:r>
              <a:rPr lang="nl-NL" sz="3600" i="1" dirty="0">
                <a:solidFill>
                  <a:schemeClr val="accent6"/>
                </a:solidFill>
              </a:rPr>
              <a:t>werk</a:t>
            </a:r>
            <a:r>
              <a:rPr lang="nl-NL" sz="3600" b="0" i="1" dirty="0">
                <a:solidFill>
                  <a:schemeClr val="accent6"/>
                </a:solidFill>
              </a:rPr>
              <a:t> hebt, dat geeft enorm veel voldoening. </a:t>
            </a:r>
            <a:endParaRPr lang="nl-NL" sz="3600" b="0" i="1" dirty="0" smtClean="0">
              <a:solidFill>
                <a:schemeClr val="accent6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l-NL" sz="3600" b="0" i="1" dirty="0" smtClean="0">
                <a:solidFill>
                  <a:schemeClr val="accent6"/>
                </a:solidFill>
              </a:rPr>
              <a:t>Je </a:t>
            </a:r>
            <a:r>
              <a:rPr lang="nl-NL" sz="3600" b="0" i="1" dirty="0">
                <a:solidFill>
                  <a:schemeClr val="accent6"/>
                </a:solidFill>
              </a:rPr>
              <a:t>voelt je </a:t>
            </a:r>
            <a:r>
              <a:rPr lang="nl-NL" sz="3600" i="1" dirty="0" smtClean="0">
                <a:solidFill>
                  <a:schemeClr val="accent6"/>
                </a:solidFill>
              </a:rPr>
              <a:t>menswaardig</a:t>
            </a:r>
            <a:r>
              <a:rPr lang="nl-NL" sz="3600" b="0" i="1" dirty="0" smtClean="0">
                <a:solidFill>
                  <a:schemeClr val="accent6"/>
                </a:solidFill>
              </a:rPr>
              <a:t>’’</a:t>
            </a:r>
          </a:p>
          <a:p>
            <a:pPr marL="0" indent="0">
              <a:buNone/>
            </a:pPr>
            <a:endParaRPr lang="nl-NL" b="0" i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nl-NL" b="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7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5A99"/>
      </a:dk1>
      <a:lt1>
        <a:srgbClr val="FFFFFF"/>
      </a:lt1>
      <a:dk2>
        <a:srgbClr val="005A99"/>
      </a:dk2>
      <a:lt2>
        <a:srgbClr val="000000"/>
      </a:lt2>
      <a:accent1>
        <a:srgbClr val="1A6FA6"/>
      </a:accent1>
      <a:accent2>
        <a:srgbClr val="FC7C00"/>
      </a:accent2>
      <a:accent3>
        <a:srgbClr val="FFFFFF"/>
      </a:accent3>
      <a:accent4>
        <a:srgbClr val="004C82"/>
      </a:accent4>
      <a:accent5>
        <a:srgbClr val="ABBBD0"/>
      </a:accent5>
      <a:accent6>
        <a:srgbClr val="E47000"/>
      </a:accent6>
      <a:hlink>
        <a:srgbClr val="7FA5CB"/>
      </a:hlink>
      <a:folHlink>
        <a:srgbClr val="E6ECF4"/>
      </a:folHlink>
    </a:clrScheme>
    <a:fontScheme name="Standaardontwerp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5A99"/>
        </a:dk1>
        <a:lt1>
          <a:srgbClr val="FFFFFF"/>
        </a:lt1>
        <a:dk2>
          <a:srgbClr val="005A99"/>
        </a:dk2>
        <a:lt2>
          <a:srgbClr val="000000"/>
        </a:lt2>
        <a:accent1>
          <a:srgbClr val="1A6FA6"/>
        </a:accent1>
        <a:accent2>
          <a:srgbClr val="FC7C00"/>
        </a:accent2>
        <a:accent3>
          <a:srgbClr val="FFFFFF"/>
        </a:accent3>
        <a:accent4>
          <a:srgbClr val="004C82"/>
        </a:accent4>
        <a:accent5>
          <a:srgbClr val="ABBBD0"/>
        </a:accent5>
        <a:accent6>
          <a:srgbClr val="E47000"/>
        </a:accent6>
        <a:hlink>
          <a:srgbClr val="7FA5CB"/>
        </a:hlink>
        <a:folHlink>
          <a:srgbClr val="E6ECF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Op zoek naar veiligheid en perspectief_bron [Alleen-lezen]" id="{2404E883-DA8D-49F9-BDD8-0D14348F3B38}" vid="{856B225D-E12E-44A6-A617-3AB7916B2088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Op zoek naar veiligheid en perspectief_bron-reactie CK</Template>
  <TotalTime>372</TotalTime>
  <Words>649</Words>
  <Application>Microsoft Office PowerPoint</Application>
  <PresentationFormat>Diavoorstelling (4:3)</PresentationFormat>
  <Paragraphs>110</Paragraphs>
  <Slides>12</Slides>
  <Notes>9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Verdana</vt:lpstr>
      <vt:lpstr>Wingdings</vt:lpstr>
      <vt:lpstr>Standaardontwerp</vt:lpstr>
      <vt:lpstr>Acrobat Document</vt:lpstr>
      <vt:lpstr>Op zoek naar  veiligheid en perspectief</vt:lpstr>
      <vt:lpstr>Kernboodschap</vt:lpstr>
      <vt:lpstr>Het onderzoek</vt:lpstr>
      <vt:lpstr>Methodiek</vt:lpstr>
      <vt:lpstr>Resultaten</vt:lpstr>
      <vt:lpstr>Opgroeien in het land van herkomst</vt:lpstr>
      <vt:lpstr>Geweld en onderdrukking</vt:lpstr>
      <vt:lpstr>Een nieuw begin</vt:lpstr>
      <vt:lpstr>PowerPoint-presentatie</vt:lpstr>
      <vt:lpstr>Gezondheid</vt:lpstr>
      <vt:lpstr>Implicaties</vt:lpstr>
      <vt:lpstr>Bedankt voor de aandacht!</vt:lpstr>
    </vt:vector>
  </TitlesOfParts>
  <Company>Drechtsteden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 zoek naar veiligheid en perspectief</dc:title>
  <dc:creator>Kenens, CA (Chantal)</dc:creator>
  <cp:lastModifiedBy>Mellaard, AC (Arne)</cp:lastModifiedBy>
  <cp:revision>50</cp:revision>
  <cp:lastPrinted>2019-11-05T11:08:50Z</cp:lastPrinted>
  <dcterms:created xsi:type="dcterms:W3CDTF">2021-06-16T14:40:56Z</dcterms:created>
  <dcterms:modified xsi:type="dcterms:W3CDTF">2021-10-26T10:11:14Z</dcterms:modified>
</cp:coreProperties>
</file>