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8" r:id="rId1"/>
  </p:sldMasterIdLst>
  <p:sldIdLst>
    <p:sldId id="257" r:id="rId2"/>
    <p:sldId id="273" r:id="rId3"/>
    <p:sldId id="274" r:id="rId4"/>
    <p:sldId id="276" r:id="rId5"/>
    <p:sldId id="266" r:id="rId6"/>
    <p:sldId id="275" r:id="rId7"/>
    <p:sldId id="277" r:id="rId8"/>
    <p:sldId id="278" r:id="rId9"/>
    <p:sldId id="25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729"/>
  </p:normalViewPr>
  <p:slideViewPr>
    <p:cSldViewPr snapToGrid="0" snapToObjects="1">
      <p:cViewPr varScale="1">
        <p:scale>
          <a:sx n="50" d="100"/>
          <a:sy n="50" d="100"/>
        </p:scale>
        <p:origin x="36" y="12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ABC5E2D-74E7-0F47-A8FC-B6B25A0EE4A5}"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ECEB23D-AC61-4444-995A-ADD3680C9E7B}" type="slidenum">
              <a:rPr lang="en-US" smtClean="0"/>
              <a:t>‹nr.›</a:t>
            </a:fld>
            <a:endParaRPr lang="en-US"/>
          </a:p>
        </p:txBody>
      </p:sp>
    </p:spTree>
    <p:extLst>
      <p:ext uri="{BB962C8B-B14F-4D97-AF65-F5344CB8AC3E}">
        <p14:creationId xmlns:p14="http://schemas.microsoft.com/office/powerpoint/2010/main" val="3918477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ABC5E2D-74E7-0F47-A8FC-B6B25A0EE4A5}"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ECEB23D-AC61-4444-995A-ADD3680C9E7B}" type="slidenum">
              <a:rPr lang="en-US" smtClean="0"/>
              <a:t>‹nr.›</a:t>
            </a:fld>
            <a:endParaRPr lang="en-US"/>
          </a:p>
        </p:txBody>
      </p:sp>
    </p:spTree>
    <p:extLst>
      <p:ext uri="{BB962C8B-B14F-4D97-AF65-F5344CB8AC3E}">
        <p14:creationId xmlns:p14="http://schemas.microsoft.com/office/powerpoint/2010/main" val="482381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ABC5E2D-74E7-0F47-A8FC-B6B25A0EE4A5}"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ECEB23D-AC61-4444-995A-ADD3680C9E7B}" type="slidenum">
              <a:rPr lang="en-US" smtClean="0"/>
              <a:t>‹nr.›</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5587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3ABC5E2D-74E7-0F47-A8FC-B6B25A0EE4A5}"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ECEB23D-AC61-4444-995A-ADD3680C9E7B}" type="slidenum">
              <a:rPr lang="en-US" smtClean="0"/>
              <a:t>‹nr.›</a:t>
            </a:fld>
            <a:endParaRPr lang="en-US"/>
          </a:p>
        </p:txBody>
      </p:sp>
    </p:spTree>
    <p:extLst>
      <p:ext uri="{BB962C8B-B14F-4D97-AF65-F5344CB8AC3E}">
        <p14:creationId xmlns:p14="http://schemas.microsoft.com/office/powerpoint/2010/main" val="20084444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3ABC5E2D-74E7-0F47-A8FC-B6B25A0EE4A5}"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ECEB23D-AC61-4444-995A-ADD3680C9E7B}" type="slidenum">
              <a:rPr lang="en-US" smtClean="0"/>
              <a:t>‹nr.›</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740940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3ABC5E2D-74E7-0F47-A8FC-B6B25A0EE4A5}"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ECEB23D-AC61-4444-995A-ADD3680C9E7B}" type="slidenum">
              <a:rPr lang="en-US" smtClean="0"/>
              <a:t>‹nr.›</a:t>
            </a:fld>
            <a:endParaRPr lang="en-US"/>
          </a:p>
        </p:txBody>
      </p:sp>
    </p:spTree>
    <p:extLst>
      <p:ext uri="{BB962C8B-B14F-4D97-AF65-F5344CB8AC3E}">
        <p14:creationId xmlns:p14="http://schemas.microsoft.com/office/powerpoint/2010/main" val="13892387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BC5E2D-74E7-0F47-A8FC-B6B25A0EE4A5}"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ECEB23D-AC61-4444-995A-ADD3680C9E7B}" type="slidenum">
              <a:rPr lang="en-US" smtClean="0"/>
              <a:t>‹nr.›</a:t>
            </a:fld>
            <a:endParaRPr lang="en-US"/>
          </a:p>
        </p:txBody>
      </p:sp>
    </p:spTree>
    <p:extLst>
      <p:ext uri="{BB962C8B-B14F-4D97-AF65-F5344CB8AC3E}">
        <p14:creationId xmlns:p14="http://schemas.microsoft.com/office/powerpoint/2010/main" val="2455462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BC5E2D-74E7-0F47-A8FC-B6B25A0EE4A5}"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ECEB23D-AC61-4444-995A-ADD3680C9E7B}" type="slidenum">
              <a:rPr lang="en-US" smtClean="0"/>
              <a:t>‹nr.›</a:t>
            </a:fld>
            <a:endParaRPr lang="en-US"/>
          </a:p>
        </p:txBody>
      </p:sp>
    </p:spTree>
    <p:extLst>
      <p:ext uri="{BB962C8B-B14F-4D97-AF65-F5344CB8AC3E}">
        <p14:creationId xmlns:p14="http://schemas.microsoft.com/office/powerpoint/2010/main" val="2295595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BC5E2D-74E7-0F47-A8FC-B6B25A0EE4A5}"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ECEB23D-AC61-4444-995A-ADD3680C9E7B}" type="slidenum">
              <a:rPr lang="en-US" smtClean="0"/>
              <a:t>‹nr.›</a:t>
            </a:fld>
            <a:endParaRPr lang="en-US"/>
          </a:p>
        </p:txBody>
      </p:sp>
    </p:spTree>
    <p:extLst>
      <p:ext uri="{BB962C8B-B14F-4D97-AF65-F5344CB8AC3E}">
        <p14:creationId xmlns:p14="http://schemas.microsoft.com/office/powerpoint/2010/main" val="1567944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ABC5E2D-74E7-0F47-A8FC-B6B25A0EE4A5}"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ECEB23D-AC61-4444-995A-ADD3680C9E7B}" type="slidenum">
              <a:rPr lang="en-US" smtClean="0"/>
              <a:t>‹nr.›</a:t>
            </a:fld>
            <a:endParaRPr lang="en-US"/>
          </a:p>
        </p:txBody>
      </p:sp>
    </p:spTree>
    <p:extLst>
      <p:ext uri="{BB962C8B-B14F-4D97-AF65-F5344CB8AC3E}">
        <p14:creationId xmlns:p14="http://schemas.microsoft.com/office/powerpoint/2010/main" val="1161728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ABC5E2D-74E7-0F47-A8FC-B6B25A0EE4A5}"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ECEB23D-AC61-4444-995A-ADD3680C9E7B}" type="slidenum">
              <a:rPr lang="en-US" smtClean="0"/>
              <a:t>‹nr.›</a:t>
            </a:fld>
            <a:endParaRPr lang="en-US"/>
          </a:p>
        </p:txBody>
      </p:sp>
    </p:spTree>
    <p:extLst>
      <p:ext uri="{BB962C8B-B14F-4D97-AF65-F5344CB8AC3E}">
        <p14:creationId xmlns:p14="http://schemas.microsoft.com/office/powerpoint/2010/main" val="420465843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ABC5E2D-74E7-0F47-A8FC-B6B25A0EE4A5}" type="datetimeFigureOut">
              <a:rPr lang="en-US" smtClean="0"/>
              <a:t>10/26/2021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ECEB23D-AC61-4444-995A-ADD3680C9E7B}" type="slidenum">
              <a:rPr lang="en-US" smtClean="0"/>
              <a:t>‹nr.›</a:t>
            </a:fld>
            <a:endParaRPr lang="en-US"/>
          </a:p>
        </p:txBody>
      </p:sp>
    </p:spTree>
    <p:extLst>
      <p:ext uri="{BB962C8B-B14F-4D97-AF65-F5344CB8AC3E}">
        <p14:creationId xmlns:p14="http://schemas.microsoft.com/office/powerpoint/2010/main" val="276518545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ABC5E2D-74E7-0F47-A8FC-B6B25A0EE4A5}" type="datetimeFigureOut">
              <a:rPr lang="en-US" smtClean="0"/>
              <a:t>10/26/2021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ECEB23D-AC61-4444-995A-ADD3680C9E7B}" type="slidenum">
              <a:rPr lang="en-US" smtClean="0"/>
              <a:t>‹nr.›</a:t>
            </a:fld>
            <a:endParaRPr lang="en-US"/>
          </a:p>
        </p:txBody>
      </p:sp>
    </p:spTree>
    <p:extLst>
      <p:ext uri="{BB962C8B-B14F-4D97-AF65-F5344CB8AC3E}">
        <p14:creationId xmlns:p14="http://schemas.microsoft.com/office/powerpoint/2010/main" val="395919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BC5E2D-74E7-0F47-A8FC-B6B25A0EE4A5}" type="datetimeFigureOut">
              <a:rPr lang="en-US" smtClean="0"/>
              <a:t>10/26/2021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ECEB23D-AC61-4444-995A-ADD3680C9E7B}" type="slidenum">
              <a:rPr lang="en-US" smtClean="0"/>
              <a:t>‹nr.›</a:t>
            </a:fld>
            <a:endParaRPr lang="en-US"/>
          </a:p>
        </p:txBody>
      </p:sp>
    </p:spTree>
    <p:extLst>
      <p:ext uri="{BB962C8B-B14F-4D97-AF65-F5344CB8AC3E}">
        <p14:creationId xmlns:p14="http://schemas.microsoft.com/office/powerpoint/2010/main" val="3607771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ABC5E2D-74E7-0F47-A8FC-B6B25A0EE4A5}"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ECEB23D-AC61-4444-995A-ADD3680C9E7B}" type="slidenum">
              <a:rPr lang="en-US" smtClean="0"/>
              <a:t>‹nr.›</a:t>
            </a:fld>
            <a:endParaRPr lang="en-US"/>
          </a:p>
        </p:txBody>
      </p:sp>
    </p:spTree>
    <p:extLst>
      <p:ext uri="{BB962C8B-B14F-4D97-AF65-F5344CB8AC3E}">
        <p14:creationId xmlns:p14="http://schemas.microsoft.com/office/powerpoint/2010/main" val="120073357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ABC5E2D-74E7-0F47-A8FC-B6B25A0EE4A5}"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ECEB23D-AC61-4444-995A-ADD3680C9E7B}" type="slidenum">
              <a:rPr lang="en-US" smtClean="0"/>
              <a:t>‹nr.›</a:t>
            </a:fld>
            <a:endParaRPr lang="en-US"/>
          </a:p>
        </p:txBody>
      </p:sp>
    </p:spTree>
    <p:extLst>
      <p:ext uri="{BB962C8B-B14F-4D97-AF65-F5344CB8AC3E}">
        <p14:creationId xmlns:p14="http://schemas.microsoft.com/office/powerpoint/2010/main" val="700248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ABC5E2D-74E7-0F47-A8FC-B6B25A0EE4A5}" type="datetimeFigureOut">
              <a:rPr lang="en-US" smtClean="0"/>
              <a:t>10/26/2021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ECEB23D-AC61-4444-995A-ADD3680C9E7B}" type="slidenum">
              <a:rPr lang="en-US" smtClean="0"/>
              <a:t>‹nr.›</a:t>
            </a:fld>
            <a:endParaRPr lang="en-US"/>
          </a:p>
        </p:txBody>
      </p:sp>
    </p:spTree>
    <p:extLst>
      <p:ext uri="{BB962C8B-B14F-4D97-AF65-F5344CB8AC3E}">
        <p14:creationId xmlns:p14="http://schemas.microsoft.com/office/powerpoint/2010/main" val="93658733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www.resilience-institute.nl/expertise-labs/refugee-academy"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page1image424">
            <a:extLst>
              <a:ext uri="{FF2B5EF4-FFF2-40B4-BE49-F238E27FC236}">
                <a16:creationId xmlns:a16="http://schemas.microsoft.com/office/drawing/2014/main" id="{14A0FA32-7408-DA4F-8989-C62C54F0A4D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58063" y="640364"/>
            <a:ext cx="4206683" cy="59429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age1image592">
            <a:extLst>
              <a:ext uri="{FF2B5EF4-FFF2-40B4-BE49-F238E27FC236}">
                <a16:creationId xmlns:a16="http://schemas.microsoft.com/office/drawing/2014/main" id="{631959F8-32F3-7843-96A6-2289698682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0174" y="385763"/>
            <a:ext cx="8237803" cy="210343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EC90AA2-A331-D948-A74D-01E819DEAEEA}"/>
              </a:ext>
            </a:extLst>
          </p:cNvPr>
          <p:cNvSpPr>
            <a:spLocks noChangeArrowheads="1"/>
          </p:cNvSpPr>
          <p:nvPr/>
        </p:nvSpPr>
        <p:spPr bwMode="auto">
          <a:xfrm>
            <a:off x="1443037" y="548328"/>
            <a:ext cx="15916061"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2500" b="1" i="0" u="none" strike="noStrike" cap="none" normalizeH="0" baseline="0" dirty="0">
                <a:ln>
                  <a:noFill/>
                </a:ln>
                <a:solidFill>
                  <a:srgbClr val="FFFFFF"/>
                </a:solidFill>
                <a:effectLst/>
                <a:latin typeface="DIN2014"/>
              </a:rPr>
              <a:t>NAAR EEN STRUCTURELE PLEK VOOR HET PERSPECTIEF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2500" b="1" i="0" u="none" strike="noStrike" cap="none" normalizeH="0" baseline="0" dirty="0">
                <a:ln>
                  <a:noFill/>
                </a:ln>
                <a:solidFill>
                  <a:srgbClr val="FFFFFF"/>
                </a:solidFill>
                <a:effectLst/>
                <a:latin typeface="DIN2014"/>
              </a:rPr>
              <a:t>EN DE VISIE VAN VLUCHTELINGEN IN BELEIDSVORMING</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500" dirty="0">
                <a:solidFill>
                  <a:srgbClr val="FFFFFF"/>
                </a:solidFill>
                <a:latin typeface="DIN2014"/>
              </a:rPr>
              <a:t>Rapport van </a:t>
            </a:r>
            <a:r>
              <a:rPr lang="en-US" altLang="en-US" sz="2500" i="1" dirty="0">
                <a:solidFill>
                  <a:srgbClr val="FFFFFF"/>
                </a:solidFill>
                <a:latin typeface="DIN2014"/>
              </a:rPr>
              <a:t>Refugee Academy</a:t>
            </a:r>
          </a:p>
        </p:txBody>
      </p:sp>
      <p:sp>
        <p:nvSpPr>
          <p:cNvPr id="6" name="Rectangle 4">
            <a:extLst>
              <a:ext uri="{FF2B5EF4-FFF2-40B4-BE49-F238E27FC236}">
                <a16:creationId xmlns:a16="http://schemas.microsoft.com/office/drawing/2014/main" id="{EF5B63B0-AAE6-E74F-89C7-1478B1EC03A7}"/>
              </a:ext>
            </a:extLst>
          </p:cNvPr>
          <p:cNvSpPr>
            <a:spLocks noChangeArrowheads="1"/>
          </p:cNvSpPr>
          <p:nvPr/>
        </p:nvSpPr>
        <p:spPr bwMode="auto">
          <a:xfrm>
            <a:off x="1557338" y="2251859"/>
            <a:ext cx="103105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55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55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5600" b="0" i="0" u="none" strike="noStrike" cap="none" normalizeH="0" baseline="0" dirty="0">
                <a:ln>
                  <a:noFill/>
                </a:ln>
                <a:solidFill>
                  <a:schemeClr val="tx1"/>
                </a:solidFill>
                <a:effectLst/>
                <a:latin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31" name="Picture 7" descr="page1image3928">
            <a:extLst>
              <a:ext uri="{FF2B5EF4-FFF2-40B4-BE49-F238E27FC236}">
                <a16:creationId xmlns:a16="http://schemas.microsoft.com/office/drawing/2014/main" id="{22936851-5636-C746-B91F-984A420737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0837" y="2300288"/>
            <a:ext cx="5067300" cy="8890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CCF767F-9A3D-C047-B25E-2A17891D9123}"/>
              </a:ext>
            </a:extLst>
          </p:cNvPr>
          <p:cNvSpPr txBox="1"/>
          <p:nvPr/>
        </p:nvSpPr>
        <p:spPr>
          <a:xfrm>
            <a:off x="1685926" y="2486025"/>
            <a:ext cx="6091630" cy="646331"/>
          </a:xfrm>
          <a:prstGeom prst="rect">
            <a:avLst/>
          </a:prstGeom>
          <a:noFill/>
        </p:spPr>
        <p:txBody>
          <a:bodyPr wrap="square" rtlCol="0">
            <a:spAutoFit/>
          </a:bodyPr>
          <a:lstStyle/>
          <a:p>
            <a:r>
              <a:rPr lang="en-US" dirty="0"/>
              <a:t>Elena Ponzoni, </a:t>
            </a:r>
            <a:r>
              <a:rPr lang="en-US" dirty="0" err="1"/>
              <a:t>Halleh</a:t>
            </a:r>
            <a:r>
              <a:rPr lang="en-US" dirty="0"/>
              <a:t> </a:t>
            </a:r>
            <a:r>
              <a:rPr lang="en-US" dirty="0" err="1"/>
              <a:t>Ghorashi</a:t>
            </a:r>
            <a:r>
              <a:rPr lang="en-US" dirty="0"/>
              <a:t>,</a:t>
            </a:r>
            <a:br>
              <a:rPr lang="en-US" dirty="0"/>
            </a:br>
            <a:r>
              <a:rPr lang="en-US" dirty="0"/>
              <a:t>Mohammed </a:t>
            </a:r>
            <a:r>
              <a:rPr lang="en-US" dirty="0" err="1"/>
              <a:t>Badran</a:t>
            </a:r>
            <a:r>
              <a:rPr lang="en-US" dirty="0"/>
              <a:t>, Simone </a:t>
            </a:r>
            <a:r>
              <a:rPr lang="en-US" dirty="0" err="1"/>
              <a:t>Aumaj</a:t>
            </a:r>
            <a:endParaRPr lang="en-US" dirty="0"/>
          </a:p>
        </p:txBody>
      </p:sp>
      <p:sp>
        <p:nvSpPr>
          <p:cNvPr id="7" name="TextBox 6">
            <a:extLst>
              <a:ext uri="{FF2B5EF4-FFF2-40B4-BE49-F238E27FC236}">
                <a16:creationId xmlns:a16="http://schemas.microsoft.com/office/drawing/2014/main" id="{B0049795-1575-4443-804A-BE087BD96889}"/>
              </a:ext>
            </a:extLst>
          </p:cNvPr>
          <p:cNvSpPr txBox="1"/>
          <p:nvPr/>
        </p:nvSpPr>
        <p:spPr>
          <a:xfrm>
            <a:off x="3228975" y="4114800"/>
            <a:ext cx="3443288" cy="2539157"/>
          </a:xfrm>
          <a:prstGeom prst="rect">
            <a:avLst/>
          </a:prstGeom>
          <a:noFill/>
        </p:spPr>
        <p:txBody>
          <a:bodyPr wrap="square" rtlCol="0">
            <a:spAutoFit/>
          </a:bodyPr>
          <a:lstStyle/>
          <a:p>
            <a:pPr marL="285750" indent="-285750">
              <a:spcAft>
                <a:spcPts val="600"/>
              </a:spcAft>
              <a:buFontTx/>
              <a:buChar char="-"/>
            </a:pPr>
            <a:r>
              <a:rPr lang="en-US" dirty="0" err="1"/>
              <a:t>Belang</a:t>
            </a:r>
            <a:r>
              <a:rPr lang="en-US" dirty="0"/>
              <a:t> van </a:t>
            </a:r>
            <a:r>
              <a:rPr lang="en-US" dirty="0" err="1"/>
              <a:t>perspectief</a:t>
            </a:r>
            <a:r>
              <a:rPr lang="en-US" dirty="0"/>
              <a:t> van </a:t>
            </a:r>
            <a:r>
              <a:rPr lang="en-US" dirty="0" err="1"/>
              <a:t>vluchtelingen</a:t>
            </a:r>
            <a:r>
              <a:rPr lang="en-US" dirty="0"/>
              <a:t> </a:t>
            </a:r>
          </a:p>
          <a:p>
            <a:pPr marL="285750" indent="-285750">
              <a:spcAft>
                <a:spcPts val="600"/>
              </a:spcAft>
              <a:buFontTx/>
              <a:buChar char="-"/>
            </a:pPr>
            <a:r>
              <a:rPr lang="en-US" dirty="0"/>
              <a:t>Over wat </a:t>
            </a:r>
            <a:r>
              <a:rPr lang="en-US" dirty="0" err="1"/>
              <a:t>voor</a:t>
            </a:r>
            <a:r>
              <a:rPr lang="en-US" dirty="0"/>
              <a:t> </a:t>
            </a:r>
            <a:r>
              <a:rPr lang="en-US" dirty="0" err="1"/>
              <a:t>perspectief</a:t>
            </a:r>
            <a:r>
              <a:rPr lang="en-US" dirty="0"/>
              <a:t> </a:t>
            </a:r>
            <a:r>
              <a:rPr lang="en-US" dirty="0" err="1"/>
              <a:t>hebben</a:t>
            </a:r>
            <a:r>
              <a:rPr lang="en-US" dirty="0"/>
              <a:t> we het? </a:t>
            </a:r>
          </a:p>
          <a:p>
            <a:pPr marL="285750" indent="-285750">
              <a:spcAft>
                <a:spcPts val="600"/>
              </a:spcAft>
              <a:buFontTx/>
              <a:buChar char="-"/>
            </a:pPr>
            <a:r>
              <a:rPr lang="en-US" dirty="0" err="1"/>
              <a:t>Condities</a:t>
            </a:r>
            <a:r>
              <a:rPr lang="en-US" dirty="0"/>
              <a:t> </a:t>
            </a:r>
            <a:r>
              <a:rPr lang="en-US" dirty="0" err="1"/>
              <a:t>en</a:t>
            </a:r>
            <a:r>
              <a:rPr lang="en-US" dirty="0"/>
              <a:t> barriers </a:t>
            </a:r>
            <a:r>
              <a:rPr lang="en-US" dirty="0" err="1"/>
              <a:t>voor</a:t>
            </a:r>
            <a:r>
              <a:rPr lang="en-US" dirty="0"/>
              <a:t> impact</a:t>
            </a:r>
          </a:p>
          <a:p>
            <a:pPr marL="285750" indent="-285750">
              <a:buFontTx/>
              <a:buChar char="-"/>
            </a:pPr>
            <a:endParaRPr lang="en-US" dirty="0"/>
          </a:p>
          <a:p>
            <a:pPr marL="285750" indent="-285750">
              <a:buFontTx/>
              <a:buChar char="-"/>
            </a:pPr>
            <a:endParaRPr lang="en-US" dirty="0"/>
          </a:p>
        </p:txBody>
      </p:sp>
    </p:spTree>
    <p:extLst>
      <p:ext uri="{BB962C8B-B14F-4D97-AF65-F5344CB8AC3E}">
        <p14:creationId xmlns:p14="http://schemas.microsoft.com/office/powerpoint/2010/main" val="209082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21B6B-CAC4-6042-8D12-59EA7C191FBE}"/>
              </a:ext>
            </a:extLst>
          </p:cNvPr>
          <p:cNvSpPr>
            <a:spLocks noGrp="1"/>
          </p:cNvSpPr>
          <p:nvPr>
            <p:ph type="title"/>
          </p:nvPr>
        </p:nvSpPr>
        <p:spPr>
          <a:xfrm>
            <a:off x="2592925" y="624109"/>
            <a:ext cx="9065675" cy="1665225"/>
          </a:xfrm>
        </p:spPr>
        <p:txBody>
          <a:bodyPr>
            <a:normAutofit fontScale="90000"/>
          </a:bodyPr>
          <a:lstStyle/>
          <a:p>
            <a:r>
              <a:rPr lang="en-US" dirty="0" err="1"/>
              <a:t>Belang</a:t>
            </a:r>
            <a:r>
              <a:rPr lang="en-US" dirty="0"/>
              <a:t> van </a:t>
            </a:r>
            <a:r>
              <a:rPr lang="en-US" dirty="0" err="1"/>
              <a:t>perspectief</a:t>
            </a:r>
            <a:r>
              <a:rPr lang="en-US" dirty="0"/>
              <a:t> van </a:t>
            </a:r>
            <a:r>
              <a:rPr lang="en-US" dirty="0" err="1"/>
              <a:t>vluchtelingen</a:t>
            </a:r>
            <a:r>
              <a:rPr lang="en-US" dirty="0"/>
              <a:t> in </a:t>
            </a:r>
            <a:r>
              <a:rPr lang="en-US" dirty="0" err="1"/>
              <a:t>beleidsvorming</a:t>
            </a:r>
            <a:r>
              <a:rPr lang="en-US" dirty="0"/>
              <a:t> </a:t>
            </a:r>
            <a:br>
              <a:rPr lang="en-US" dirty="0"/>
            </a:br>
            <a:r>
              <a:rPr lang="en-US" dirty="0"/>
              <a:t>(refugee-led advocacy)</a:t>
            </a:r>
          </a:p>
        </p:txBody>
      </p:sp>
      <p:sp>
        <p:nvSpPr>
          <p:cNvPr id="3" name="Content Placeholder 2">
            <a:extLst>
              <a:ext uri="{FF2B5EF4-FFF2-40B4-BE49-F238E27FC236}">
                <a16:creationId xmlns:a16="http://schemas.microsoft.com/office/drawing/2014/main" id="{5CDB896F-C026-874F-955E-92F634BC0A8D}"/>
              </a:ext>
            </a:extLst>
          </p:cNvPr>
          <p:cNvSpPr>
            <a:spLocks noGrp="1"/>
          </p:cNvSpPr>
          <p:nvPr>
            <p:ph idx="1"/>
          </p:nvPr>
        </p:nvSpPr>
        <p:spPr>
          <a:xfrm>
            <a:off x="2589212" y="1778000"/>
            <a:ext cx="8915400" cy="3962400"/>
          </a:xfrm>
        </p:spPr>
        <p:txBody>
          <a:bodyPr>
            <a:normAutofit/>
          </a:bodyPr>
          <a:lstStyle/>
          <a:p>
            <a:pPr marL="0" indent="0">
              <a:buNone/>
            </a:pPr>
            <a:endParaRPr lang="en-US" dirty="0"/>
          </a:p>
          <a:p>
            <a:endParaRPr lang="en-US" dirty="0"/>
          </a:p>
          <a:p>
            <a:pPr marL="0" indent="0">
              <a:buNone/>
            </a:pPr>
            <a:endParaRPr lang="en-US" dirty="0"/>
          </a:p>
        </p:txBody>
      </p:sp>
      <p:pic>
        <p:nvPicPr>
          <p:cNvPr id="6" name="Picture 5">
            <a:extLst>
              <a:ext uri="{FF2B5EF4-FFF2-40B4-BE49-F238E27FC236}">
                <a16:creationId xmlns:a16="http://schemas.microsoft.com/office/drawing/2014/main" id="{F366AD5F-DB11-7247-8CA0-57A1ADADE5D8}"/>
              </a:ext>
            </a:extLst>
          </p:cNvPr>
          <p:cNvPicPr>
            <a:picLocks noChangeAspect="1"/>
          </p:cNvPicPr>
          <p:nvPr/>
        </p:nvPicPr>
        <p:blipFill>
          <a:blip r:embed="rId2"/>
          <a:stretch>
            <a:fillRect/>
          </a:stretch>
        </p:blipFill>
        <p:spPr>
          <a:xfrm>
            <a:off x="5130799" y="4000500"/>
            <a:ext cx="2543629" cy="1780540"/>
          </a:xfrm>
          <a:prstGeom prst="rect">
            <a:avLst/>
          </a:prstGeom>
        </p:spPr>
      </p:pic>
      <p:pic>
        <p:nvPicPr>
          <p:cNvPr id="7" name="Content Placeholder 4">
            <a:extLst>
              <a:ext uri="{FF2B5EF4-FFF2-40B4-BE49-F238E27FC236}">
                <a16:creationId xmlns:a16="http://schemas.microsoft.com/office/drawing/2014/main" id="{6282BB9E-1F6D-564D-9B5E-74AD6FF05ED1}"/>
              </a:ext>
            </a:extLst>
          </p:cNvPr>
          <p:cNvPicPr>
            <a:picLocks noChangeAspect="1"/>
          </p:cNvPicPr>
          <p:nvPr/>
        </p:nvPicPr>
        <p:blipFill>
          <a:blip r:embed="rId3"/>
          <a:stretch>
            <a:fillRect/>
          </a:stretch>
        </p:blipFill>
        <p:spPr>
          <a:xfrm>
            <a:off x="2870200" y="2628900"/>
            <a:ext cx="2257345" cy="3171665"/>
          </a:xfrm>
          <a:prstGeom prst="rect">
            <a:avLst/>
          </a:prstGeom>
        </p:spPr>
      </p:pic>
      <p:sp>
        <p:nvSpPr>
          <p:cNvPr id="8" name="TextBox 7">
            <a:extLst>
              <a:ext uri="{FF2B5EF4-FFF2-40B4-BE49-F238E27FC236}">
                <a16:creationId xmlns:a16="http://schemas.microsoft.com/office/drawing/2014/main" id="{4CEF4C34-54D1-0D43-B726-687CB92D58EB}"/>
              </a:ext>
            </a:extLst>
          </p:cNvPr>
          <p:cNvSpPr txBox="1"/>
          <p:nvPr/>
        </p:nvSpPr>
        <p:spPr>
          <a:xfrm>
            <a:off x="5727701" y="2603500"/>
            <a:ext cx="4749800" cy="1200329"/>
          </a:xfrm>
          <a:prstGeom prst="rect">
            <a:avLst/>
          </a:prstGeom>
          <a:noFill/>
        </p:spPr>
        <p:txBody>
          <a:bodyPr wrap="square" rtlCol="0">
            <a:spAutoFit/>
          </a:bodyPr>
          <a:lstStyle/>
          <a:p>
            <a:r>
              <a:rPr lang="nl-NL" i="1" dirty="0"/>
              <a:t>Stel je voor dat waar je woonde, waar je naar school ging, waar je werkte, voor jou was bepaald, zonder je te raadplegen…</a:t>
            </a:r>
            <a:endParaRPr lang="en-US" i="1" dirty="0"/>
          </a:p>
        </p:txBody>
      </p:sp>
    </p:spTree>
    <p:extLst>
      <p:ext uri="{BB962C8B-B14F-4D97-AF65-F5344CB8AC3E}">
        <p14:creationId xmlns:p14="http://schemas.microsoft.com/office/powerpoint/2010/main" val="2782407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FAF364-0EA8-114E-9AA2-1BC35574AD8C}"/>
              </a:ext>
            </a:extLst>
          </p:cNvPr>
          <p:cNvSpPr>
            <a:spLocks noGrp="1"/>
          </p:cNvSpPr>
          <p:nvPr>
            <p:ph idx="1"/>
          </p:nvPr>
        </p:nvSpPr>
        <p:spPr>
          <a:xfrm>
            <a:off x="2589212" y="1355270"/>
            <a:ext cx="8915400" cy="5032829"/>
          </a:xfrm>
        </p:spPr>
        <p:txBody>
          <a:bodyPr>
            <a:normAutofit/>
          </a:bodyPr>
          <a:lstStyle/>
          <a:p>
            <a:endParaRPr lang="nl-NL" sz="2000" spc="-1" dirty="0">
              <a:solidFill>
                <a:srgbClr val="404040"/>
              </a:solidFill>
            </a:endParaRPr>
          </a:p>
          <a:p>
            <a:r>
              <a:rPr lang="nl-NL" sz="2000" spc="-1" dirty="0">
                <a:solidFill>
                  <a:schemeClr val="tx1"/>
                </a:solidFill>
              </a:rPr>
              <a:t>Tussenpositie (“noch volkomen in harmonie met de nieuwe omgeving, noch bevrijd van het verleden”)- de </a:t>
            </a:r>
            <a:r>
              <a:rPr lang="nl-NL" sz="2000" i="1" spc="-1" dirty="0">
                <a:solidFill>
                  <a:schemeClr val="tx1"/>
                </a:solidFill>
              </a:rPr>
              <a:t>balling</a:t>
            </a:r>
            <a:r>
              <a:rPr lang="nl-NL" sz="2000" spc="-1" dirty="0">
                <a:solidFill>
                  <a:schemeClr val="tx1"/>
                </a:solidFill>
              </a:rPr>
              <a:t> (E. Said)</a:t>
            </a:r>
          </a:p>
          <a:p>
            <a:r>
              <a:rPr lang="nl-NL" sz="2000" dirty="0">
                <a:solidFill>
                  <a:schemeClr val="tx1"/>
                </a:solidFill>
              </a:rPr>
              <a:t>Tweeledig perspectief, waardoor niets vanzelfsprekend is</a:t>
            </a:r>
            <a:endParaRPr lang="nl-NL" sz="2000" spc="-1" dirty="0">
              <a:solidFill>
                <a:schemeClr val="tx1"/>
              </a:solidFill>
            </a:endParaRPr>
          </a:p>
          <a:p>
            <a:r>
              <a:rPr lang="nl-NL" sz="2000" spc="-1" dirty="0">
                <a:solidFill>
                  <a:schemeClr val="tx1"/>
                </a:solidFill>
              </a:rPr>
              <a:t>Bevragen van conventionele logica: Macht van vanzelfsprekendheid /</a:t>
            </a:r>
            <a:r>
              <a:rPr lang="nl-NL" sz="2000" spc="-1" dirty="0" err="1">
                <a:solidFill>
                  <a:schemeClr val="tx1"/>
                </a:solidFill>
              </a:rPr>
              <a:t>normdenken</a:t>
            </a:r>
            <a:endParaRPr lang="en-US" sz="2000" b="1" spc="-1" dirty="0">
              <a:solidFill>
                <a:schemeClr val="accent2">
                  <a:lumMod val="75000"/>
                </a:schemeClr>
              </a:solidFill>
            </a:endParaRPr>
          </a:p>
          <a:p>
            <a:pPr marL="0" indent="0">
              <a:buNone/>
            </a:pPr>
            <a:endParaRPr lang="en-US" dirty="0"/>
          </a:p>
          <a:p>
            <a:pPr marL="0" indent="0">
              <a:buNone/>
            </a:pPr>
            <a:endParaRPr lang="en-US" dirty="0"/>
          </a:p>
          <a:p>
            <a:pPr marL="0" indent="0">
              <a:buNone/>
            </a:pPr>
            <a:r>
              <a:rPr lang="en-US" i="1" dirty="0"/>
              <a:t>“</a:t>
            </a:r>
            <a:r>
              <a:rPr lang="en-US" b="1" i="1" dirty="0"/>
              <a:t>C</a:t>
            </a:r>
            <a:r>
              <a:rPr lang="nl-NL" b="1" i="1" dirty="0" err="1"/>
              <a:t>ontextuele</a:t>
            </a:r>
            <a:r>
              <a:rPr lang="nl-NL" b="1" i="1" dirty="0"/>
              <a:t> alertheid</a:t>
            </a:r>
            <a:r>
              <a:rPr lang="nl-NL" i="1" dirty="0"/>
              <a:t>” ervaren vluchtelingen niet altijd als privilege, maar eerder als zeer vermoeiend. Ze zouden deze graag willen uitschakelen en genieten van de rust van vanzelfsprekende comfortzones. Tegelijkertijd kan deze contextuele alertheid fungeren als bron van originaliteit en anders denken</a:t>
            </a:r>
            <a:endParaRPr lang="en-US" sz="2000" i="1" dirty="0"/>
          </a:p>
          <a:p>
            <a:pPr marL="0" indent="0">
              <a:buNone/>
            </a:pPr>
            <a:endParaRPr lang="en-US" sz="2000" dirty="0"/>
          </a:p>
          <a:p>
            <a:pPr marL="0" indent="0">
              <a:buNone/>
            </a:pPr>
            <a:endParaRPr lang="en-US" sz="2000" dirty="0">
              <a:solidFill>
                <a:schemeClr val="tx1"/>
              </a:solidFill>
            </a:endParaRPr>
          </a:p>
        </p:txBody>
      </p:sp>
      <p:sp>
        <p:nvSpPr>
          <p:cNvPr id="2" name="TextBox 1">
            <a:extLst>
              <a:ext uri="{FF2B5EF4-FFF2-40B4-BE49-F238E27FC236}">
                <a16:creationId xmlns:a16="http://schemas.microsoft.com/office/drawing/2014/main" id="{874F4084-5E3A-3A4B-81EE-23CE6AA3DCFC}"/>
              </a:ext>
            </a:extLst>
          </p:cNvPr>
          <p:cNvSpPr txBox="1"/>
          <p:nvPr/>
        </p:nvSpPr>
        <p:spPr>
          <a:xfrm>
            <a:off x="2204357" y="310243"/>
            <a:ext cx="6301725" cy="646331"/>
          </a:xfrm>
          <a:prstGeom prst="rect">
            <a:avLst/>
          </a:prstGeom>
          <a:noFill/>
        </p:spPr>
        <p:txBody>
          <a:bodyPr wrap="none" rtlCol="0">
            <a:spAutoFit/>
          </a:bodyPr>
          <a:lstStyle/>
          <a:p>
            <a:r>
              <a:rPr lang="en-US" sz="3600" dirty="0" err="1">
                <a:solidFill>
                  <a:prstClr val="black">
                    <a:lumMod val="85000"/>
                    <a:lumOff val="15000"/>
                  </a:prstClr>
                </a:solidFill>
                <a:ea typeface="+mj-ea"/>
                <a:cs typeface="+mj-cs"/>
              </a:rPr>
              <a:t>Liminaliteit</a:t>
            </a:r>
            <a:r>
              <a:rPr lang="en-US" sz="3600" dirty="0">
                <a:solidFill>
                  <a:prstClr val="black">
                    <a:lumMod val="85000"/>
                    <a:lumOff val="15000"/>
                  </a:prstClr>
                </a:solidFill>
                <a:ea typeface="+mj-ea"/>
                <a:cs typeface="+mj-cs"/>
              </a:rPr>
              <a:t> (in-</a:t>
            </a:r>
            <a:r>
              <a:rPr lang="en-US" sz="3600" dirty="0" err="1">
                <a:solidFill>
                  <a:prstClr val="black">
                    <a:lumMod val="85000"/>
                    <a:lumOff val="15000"/>
                  </a:prstClr>
                </a:solidFill>
                <a:ea typeface="+mj-ea"/>
                <a:cs typeface="+mj-cs"/>
              </a:rPr>
              <a:t>betweennes</a:t>
            </a:r>
            <a:r>
              <a:rPr lang="en-US" sz="3600" dirty="0">
                <a:solidFill>
                  <a:prstClr val="black">
                    <a:lumMod val="85000"/>
                    <a:lumOff val="15000"/>
                  </a:prstClr>
                </a:solidFill>
                <a:ea typeface="+mj-ea"/>
                <a:cs typeface="+mj-cs"/>
              </a:rPr>
              <a:t>)</a:t>
            </a:r>
            <a:endParaRPr lang="en-US" dirty="0"/>
          </a:p>
        </p:txBody>
      </p:sp>
    </p:spTree>
    <p:extLst>
      <p:ext uri="{BB962C8B-B14F-4D97-AF65-F5344CB8AC3E}">
        <p14:creationId xmlns:p14="http://schemas.microsoft.com/office/powerpoint/2010/main" val="700879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18EB0B-5FC0-4373-B733-042380C95FB2}"/>
              </a:ext>
            </a:extLst>
          </p:cNvPr>
          <p:cNvPicPr>
            <a:picLocks noChangeAspect="1"/>
          </p:cNvPicPr>
          <p:nvPr/>
        </p:nvPicPr>
        <p:blipFill>
          <a:blip r:embed="rId2"/>
          <a:stretch>
            <a:fillRect/>
          </a:stretch>
        </p:blipFill>
        <p:spPr>
          <a:xfrm>
            <a:off x="7408435" y="1714500"/>
            <a:ext cx="4574690" cy="3429000"/>
          </a:xfrm>
          <a:prstGeom prst="rect">
            <a:avLst/>
          </a:prstGeom>
        </p:spPr>
      </p:pic>
      <p:sp>
        <p:nvSpPr>
          <p:cNvPr id="3" name="Content Placeholder 2">
            <a:extLst>
              <a:ext uri="{FF2B5EF4-FFF2-40B4-BE49-F238E27FC236}">
                <a16:creationId xmlns:a16="http://schemas.microsoft.com/office/drawing/2014/main" id="{82FAF364-0EA8-114E-9AA2-1BC35574AD8C}"/>
              </a:ext>
            </a:extLst>
          </p:cNvPr>
          <p:cNvSpPr>
            <a:spLocks noGrp="1"/>
          </p:cNvSpPr>
          <p:nvPr>
            <p:ph idx="1"/>
          </p:nvPr>
        </p:nvSpPr>
        <p:spPr>
          <a:xfrm>
            <a:off x="1864533" y="1358818"/>
            <a:ext cx="6097588" cy="5032829"/>
          </a:xfrm>
        </p:spPr>
        <p:txBody>
          <a:bodyPr>
            <a:normAutofit/>
          </a:bodyPr>
          <a:lstStyle/>
          <a:p>
            <a:endParaRPr lang="nl-NL" sz="2000" spc="-1" dirty="0">
              <a:solidFill>
                <a:srgbClr val="404040"/>
              </a:solidFill>
            </a:endParaRPr>
          </a:p>
          <a:p>
            <a:pPr>
              <a:spcAft>
                <a:spcPts val="600"/>
              </a:spcAft>
            </a:pPr>
            <a:r>
              <a:rPr lang="nl-NL" sz="2000" dirty="0">
                <a:solidFill>
                  <a:schemeClr val="tx1"/>
                </a:solidFill>
              </a:rPr>
              <a:t>Conceptuele helderheid: wat is de meerwaarde/rol is van </a:t>
            </a:r>
            <a:r>
              <a:rPr lang="nl-NL" sz="2000" i="1" dirty="0" err="1">
                <a:solidFill>
                  <a:schemeClr val="tx1"/>
                </a:solidFill>
              </a:rPr>
              <a:t>refugee</a:t>
            </a:r>
            <a:r>
              <a:rPr lang="nl-NL" sz="2000" i="1" dirty="0">
                <a:solidFill>
                  <a:schemeClr val="tx1"/>
                </a:solidFill>
              </a:rPr>
              <a:t> advocates</a:t>
            </a:r>
            <a:r>
              <a:rPr lang="nl-NL" sz="2000" dirty="0">
                <a:solidFill>
                  <a:schemeClr val="tx1"/>
                </a:solidFill>
              </a:rPr>
              <a:t>, welke perspectieven zijn waardevol in welke context?</a:t>
            </a:r>
          </a:p>
          <a:p>
            <a:pPr>
              <a:spcAft>
                <a:spcPts val="600"/>
              </a:spcAft>
            </a:pPr>
            <a:r>
              <a:rPr lang="nl-NL" sz="2000" spc="-1" dirty="0">
                <a:solidFill>
                  <a:schemeClr val="tx1"/>
                </a:solidFill>
              </a:rPr>
              <a:t>Competenties en vaardigheden van beleidsmakers </a:t>
            </a:r>
          </a:p>
          <a:p>
            <a:r>
              <a:rPr lang="nl-NL" sz="2000" spc="-1" dirty="0">
                <a:solidFill>
                  <a:schemeClr val="tx1"/>
                </a:solidFill>
              </a:rPr>
              <a:t>Competenties en vaardigheden van </a:t>
            </a:r>
            <a:r>
              <a:rPr lang="nl-NL" sz="2000" i="1" spc="-1" dirty="0" err="1">
                <a:solidFill>
                  <a:schemeClr val="tx1"/>
                </a:solidFill>
              </a:rPr>
              <a:t>refugee</a:t>
            </a:r>
            <a:r>
              <a:rPr lang="nl-NL" sz="2000" i="1" spc="-1" dirty="0">
                <a:solidFill>
                  <a:schemeClr val="tx1"/>
                </a:solidFill>
              </a:rPr>
              <a:t> advocates </a:t>
            </a:r>
          </a:p>
          <a:p>
            <a:pPr marL="0" indent="0">
              <a:buNone/>
            </a:pPr>
            <a:endParaRPr lang="en-US" sz="2000" spc="-1" dirty="0">
              <a:solidFill>
                <a:schemeClr val="tx1"/>
              </a:solidFill>
            </a:endParaRPr>
          </a:p>
          <a:p>
            <a:pPr marL="0" indent="0">
              <a:buNone/>
            </a:pPr>
            <a:endParaRPr lang="en-US" sz="2000" b="1" spc="-1" dirty="0">
              <a:solidFill>
                <a:schemeClr val="accent2">
                  <a:lumMod val="75000"/>
                </a:schemeClr>
              </a:solidFill>
            </a:endParaRPr>
          </a:p>
          <a:p>
            <a:pPr marL="0" indent="0">
              <a:buNone/>
            </a:pPr>
            <a:endParaRPr lang="en-US" sz="2000" dirty="0"/>
          </a:p>
          <a:p>
            <a:pPr marL="0" indent="0">
              <a:buNone/>
            </a:pPr>
            <a:endParaRPr lang="en-US" sz="2000" dirty="0">
              <a:solidFill>
                <a:schemeClr val="tx1"/>
              </a:solidFill>
            </a:endParaRPr>
          </a:p>
        </p:txBody>
      </p:sp>
      <p:sp>
        <p:nvSpPr>
          <p:cNvPr id="2" name="TextBox 1">
            <a:extLst>
              <a:ext uri="{FF2B5EF4-FFF2-40B4-BE49-F238E27FC236}">
                <a16:creationId xmlns:a16="http://schemas.microsoft.com/office/drawing/2014/main" id="{874F4084-5E3A-3A4B-81EE-23CE6AA3DCFC}"/>
              </a:ext>
            </a:extLst>
          </p:cNvPr>
          <p:cNvSpPr txBox="1"/>
          <p:nvPr/>
        </p:nvSpPr>
        <p:spPr>
          <a:xfrm>
            <a:off x="2204357" y="310243"/>
            <a:ext cx="2411238" cy="646331"/>
          </a:xfrm>
          <a:prstGeom prst="rect">
            <a:avLst/>
          </a:prstGeom>
          <a:noFill/>
        </p:spPr>
        <p:txBody>
          <a:bodyPr wrap="none" rtlCol="0">
            <a:spAutoFit/>
          </a:bodyPr>
          <a:lstStyle/>
          <a:p>
            <a:r>
              <a:rPr lang="en-US" sz="3600">
                <a:solidFill>
                  <a:prstClr val="black">
                    <a:lumMod val="85000"/>
                    <a:lumOff val="15000"/>
                  </a:prstClr>
                </a:solidFill>
                <a:ea typeface="+mj-ea"/>
                <a:cs typeface="+mj-cs"/>
              </a:rPr>
              <a:t>Condities </a:t>
            </a:r>
            <a:endParaRPr lang="en-US" dirty="0"/>
          </a:p>
        </p:txBody>
      </p:sp>
    </p:spTree>
    <p:extLst>
      <p:ext uri="{BB962C8B-B14F-4D97-AF65-F5344CB8AC3E}">
        <p14:creationId xmlns:p14="http://schemas.microsoft.com/office/powerpoint/2010/main" val="110013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FAF364-0EA8-114E-9AA2-1BC35574AD8C}"/>
              </a:ext>
            </a:extLst>
          </p:cNvPr>
          <p:cNvSpPr>
            <a:spLocks noGrp="1"/>
          </p:cNvSpPr>
          <p:nvPr>
            <p:ph idx="1"/>
          </p:nvPr>
        </p:nvSpPr>
        <p:spPr>
          <a:xfrm>
            <a:off x="2589212" y="1355270"/>
            <a:ext cx="8915400" cy="5032829"/>
          </a:xfrm>
        </p:spPr>
        <p:txBody>
          <a:bodyPr>
            <a:normAutofit/>
          </a:bodyPr>
          <a:lstStyle/>
          <a:p>
            <a:pPr marL="0" indent="0">
              <a:buNone/>
            </a:pPr>
            <a:endParaRPr lang="en-US" sz="2000" dirty="0">
              <a:solidFill>
                <a:schemeClr val="tx1"/>
              </a:solidFill>
            </a:endParaRPr>
          </a:p>
          <a:p>
            <a:r>
              <a:rPr lang="en-US" sz="2000" dirty="0">
                <a:solidFill>
                  <a:schemeClr val="tx1"/>
                </a:solidFill>
              </a:rPr>
              <a:t>Eigen </a:t>
            </a:r>
            <a:r>
              <a:rPr lang="en-US" sz="2000" dirty="0" err="1">
                <a:solidFill>
                  <a:schemeClr val="tx1"/>
                </a:solidFill>
              </a:rPr>
              <a:t>perspectief</a:t>
            </a:r>
            <a:r>
              <a:rPr lang="en-US" sz="2000" dirty="0">
                <a:solidFill>
                  <a:schemeClr val="tx1"/>
                </a:solidFill>
              </a:rPr>
              <a:t> of </a:t>
            </a:r>
            <a:r>
              <a:rPr lang="en-US" sz="2000" dirty="0" err="1">
                <a:solidFill>
                  <a:schemeClr val="tx1"/>
                </a:solidFill>
              </a:rPr>
              <a:t>vertegenwoordigen</a:t>
            </a:r>
            <a:r>
              <a:rPr lang="en-US" sz="2000" dirty="0">
                <a:solidFill>
                  <a:schemeClr val="tx1"/>
                </a:solidFill>
              </a:rPr>
              <a:t> van hele </a:t>
            </a:r>
            <a:r>
              <a:rPr lang="en-US" sz="2000" dirty="0" err="1">
                <a:solidFill>
                  <a:schemeClr val="tx1"/>
                </a:solidFill>
              </a:rPr>
              <a:t>groepen</a:t>
            </a:r>
            <a:r>
              <a:rPr lang="en-US" sz="2000" dirty="0">
                <a:solidFill>
                  <a:schemeClr val="tx1"/>
                </a:solidFill>
              </a:rPr>
              <a:t>? </a:t>
            </a:r>
          </a:p>
          <a:p>
            <a:r>
              <a:rPr lang="en-US" sz="2000" dirty="0" err="1">
                <a:solidFill>
                  <a:schemeClr val="tx1"/>
                </a:solidFill>
              </a:rPr>
              <a:t>Differentiatie</a:t>
            </a:r>
            <a:r>
              <a:rPr lang="en-US" sz="2000" dirty="0">
                <a:solidFill>
                  <a:schemeClr val="tx1"/>
                </a:solidFill>
              </a:rPr>
              <a:t> van </a:t>
            </a:r>
            <a:r>
              <a:rPr lang="en-US" sz="2000" dirty="0" err="1">
                <a:solidFill>
                  <a:schemeClr val="tx1"/>
                </a:solidFill>
              </a:rPr>
              <a:t>perspectieven</a:t>
            </a:r>
            <a:r>
              <a:rPr lang="en-US" sz="2000" dirty="0">
                <a:solidFill>
                  <a:schemeClr val="tx1"/>
                </a:solidFill>
              </a:rPr>
              <a:t> – </a:t>
            </a:r>
            <a:r>
              <a:rPr lang="en-US" sz="2000" dirty="0" err="1">
                <a:solidFill>
                  <a:schemeClr val="tx1"/>
                </a:solidFill>
              </a:rPr>
              <a:t>Individueel</a:t>
            </a:r>
            <a:r>
              <a:rPr lang="en-US" sz="2000" dirty="0">
                <a:solidFill>
                  <a:schemeClr val="tx1"/>
                </a:solidFill>
              </a:rPr>
              <a:t> </a:t>
            </a:r>
            <a:r>
              <a:rPr lang="en-US" sz="2000" dirty="0" err="1">
                <a:solidFill>
                  <a:schemeClr val="tx1"/>
                </a:solidFill>
              </a:rPr>
              <a:t>verhaal</a:t>
            </a:r>
            <a:r>
              <a:rPr lang="en-US" sz="2000" dirty="0">
                <a:solidFill>
                  <a:schemeClr val="tx1"/>
                </a:solidFill>
              </a:rPr>
              <a:t> vs </a:t>
            </a:r>
            <a:r>
              <a:rPr lang="en-US" sz="2000" b="1" dirty="0" err="1">
                <a:solidFill>
                  <a:schemeClr val="tx1"/>
                </a:solidFill>
              </a:rPr>
              <a:t>gedragen</a:t>
            </a:r>
            <a:r>
              <a:rPr lang="en-US" sz="2000" b="1" dirty="0">
                <a:solidFill>
                  <a:schemeClr val="tx1"/>
                </a:solidFill>
              </a:rPr>
              <a:t> </a:t>
            </a:r>
            <a:r>
              <a:rPr lang="en-US" sz="2000" b="1" dirty="0" err="1">
                <a:solidFill>
                  <a:schemeClr val="tx1"/>
                </a:solidFill>
              </a:rPr>
              <a:t>verhaal</a:t>
            </a:r>
            <a:r>
              <a:rPr lang="en-US" sz="2000" dirty="0">
                <a:solidFill>
                  <a:schemeClr val="tx1"/>
                </a:solidFill>
              </a:rPr>
              <a:t> </a:t>
            </a:r>
          </a:p>
          <a:p>
            <a:pPr marL="0" indent="0">
              <a:buNone/>
            </a:pPr>
            <a:endParaRPr lang="en-US" dirty="0"/>
          </a:p>
          <a:p>
            <a:pPr marL="0" indent="0">
              <a:buNone/>
            </a:pPr>
            <a:endParaRPr lang="en-US" sz="2000" dirty="0"/>
          </a:p>
          <a:p>
            <a:pPr marL="0" indent="0">
              <a:buNone/>
            </a:pPr>
            <a:endParaRPr lang="en-US" sz="2000" dirty="0">
              <a:solidFill>
                <a:schemeClr val="tx1"/>
              </a:solidFill>
            </a:endParaRPr>
          </a:p>
        </p:txBody>
      </p:sp>
      <p:sp>
        <p:nvSpPr>
          <p:cNvPr id="2" name="TextBox 1">
            <a:extLst>
              <a:ext uri="{FF2B5EF4-FFF2-40B4-BE49-F238E27FC236}">
                <a16:creationId xmlns:a16="http://schemas.microsoft.com/office/drawing/2014/main" id="{874F4084-5E3A-3A4B-81EE-23CE6AA3DCFC}"/>
              </a:ext>
            </a:extLst>
          </p:cNvPr>
          <p:cNvSpPr txBox="1"/>
          <p:nvPr/>
        </p:nvSpPr>
        <p:spPr>
          <a:xfrm>
            <a:off x="2204357" y="310243"/>
            <a:ext cx="5102679" cy="646331"/>
          </a:xfrm>
          <a:prstGeom prst="rect">
            <a:avLst/>
          </a:prstGeom>
          <a:noFill/>
        </p:spPr>
        <p:txBody>
          <a:bodyPr wrap="none" rtlCol="0">
            <a:spAutoFit/>
          </a:bodyPr>
          <a:lstStyle/>
          <a:p>
            <a:r>
              <a:rPr lang="en-US" sz="3600">
                <a:solidFill>
                  <a:prstClr val="black">
                    <a:lumMod val="85000"/>
                    <a:lumOff val="15000"/>
                  </a:prstClr>
                </a:solidFill>
                <a:ea typeface="+mj-ea"/>
                <a:cs typeface="+mj-cs"/>
              </a:rPr>
              <a:t>“Gedragen verhalen”</a:t>
            </a:r>
            <a:endParaRPr lang="en-US" dirty="0"/>
          </a:p>
        </p:txBody>
      </p:sp>
      <p:pic>
        <p:nvPicPr>
          <p:cNvPr id="8" name="Picture 7">
            <a:extLst>
              <a:ext uri="{FF2B5EF4-FFF2-40B4-BE49-F238E27FC236}">
                <a16:creationId xmlns:a16="http://schemas.microsoft.com/office/drawing/2014/main" id="{A7646F72-01AB-467D-8121-EEAC5F2F2E20}"/>
              </a:ext>
            </a:extLst>
          </p:cNvPr>
          <p:cNvPicPr>
            <a:picLocks noChangeAspect="1"/>
          </p:cNvPicPr>
          <p:nvPr/>
        </p:nvPicPr>
        <p:blipFill>
          <a:blip r:embed="rId2"/>
          <a:stretch>
            <a:fillRect/>
          </a:stretch>
        </p:blipFill>
        <p:spPr>
          <a:xfrm>
            <a:off x="2799130" y="3168650"/>
            <a:ext cx="3806458" cy="2853244"/>
          </a:xfrm>
          <a:prstGeom prst="rect">
            <a:avLst/>
          </a:prstGeom>
        </p:spPr>
      </p:pic>
      <p:sp>
        <p:nvSpPr>
          <p:cNvPr id="7" name="TextBox 6">
            <a:extLst>
              <a:ext uri="{FF2B5EF4-FFF2-40B4-BE49-F238E27FC236}">
                <a16:creationId xmlns:a16="http://schemas.microsoft.com/office/drawing/2014/main" id="{39FC698D-76BC-4C5F-9EF0-D7716AF70A3B}"/>
              </a:ext>
            </a:extLst>
          </p:cNvPr>
          <p:cNvSpPr txBox="1"/>
          <p:nvPr/>
        </p:nvSpPr>
        <p:spPr>
          <a:xfrm>
            <a:off x="6832600" y="3168650"/>
            <a:ext cx="4445000" cy="1815882"/>
          </a:xfrm>
          <a:prstGeom prst="rect">
            <a:avLst/>
          </a:prstGeom>
          <a:noFill/>
        </p:spPr>
        <p:txBody>
          <a:bodyPr wrap="square" rtlCol="0">
            <a:spAutoFit/>
          </a:bodyPr>
          <a:lstStyle/>
          <a:p>
            <a:r>
              <a:rPr lang="nl-NL" sz="1600" i="1" dirty="0">
                <a:solidFill>
                  <a:schemeClr val="tx1">
                    <a:lumMod val="75000"/>
                    <a:lumOff val="25000"/>
                  </a:schemeClr>
                </a:solidFill>
              </a:rPr>
              <a:t>‘Gedragen verhalen’: Verhalen en perspectieven van vluchtelingen advocates die </a:t>
            </a:r>
            <a:r>
              <a:rPr lang="nl-NL" sz="1600" b="1" i="1" dirty="0">
                <a:solidFill>
                  <a:schemeClr val="tx1">
                    <a:lumMod val="75000"/>
                    <a:lumOff val="25000"/>
                  </a:schemeClr>
                </a:solidFill>
              </a:rPr>
              <a:t>gespiegeld zijn</a:t>
            </a:r>
            <a:r>
              <a:rPr lang="nl-NL" sz="1600" i="1" dirty="0">
                <a:solidFill>
                  <a:schemeClr val="tx1">
                    <a:lumMod val="75000"/>
                    <a:lumOff val="25000"/>
                  </a:schemeClr>
                </a:solidFill>
              </a:rPr>
              <a:t> met die van lotgenoten uit hun netwerk en waaraan zij ook </a:t>
            </a:r>
            <a:r>
              <a:rPr lang="nl-NL" sz="1600" b="1" i="1" dirty="0">
                <a:solidFill>
                  <a:schemeClr val="tx1">
                    <a:lumMod val="75000"/>
                    <a:lumOff val="25000"/>
                  </a:schemeClr>
                </a:solidFill>
              </a:rPr>
              <a:t>betekenis kunnen geven in een institutionele context,</a:t>
            </a:r>
            <a:r>
              <a:rPr lang="nl-NL" sz="1600" i="1" dirty="0">
                <a:solidFill>
                  <a:schemeClr val="tx1">
                    <a:lumMod val="75000"/>
                    <a:lumOff val="25000"/>
                  </a:schemeClr>
                </a:solidFill>
              </a:rPr>
              <a:t> waardoor zij actief mee kunnen denken over beleid</a:t>
            </a:r>
          </a:p>
        </p:txBody>
      </p:sp>
    </p:spTree>
    <p:extLst>
      <p:ext uri="{BB962C8B-B14F-4D97-AF65-F5344CB8AC3E}">
        <p14:creationId xmlns:p14="http://schemas.microsoft.com/office/powerpoint/2010/main" val="3481112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FAF364-0EA8-114E-9AA2-1BC35574AD8C}"/>
              </a:ext>
            </a:extLst>
          </p:cNvPr>
          <p:cNvSpPr>
            <a:spLocks noGrp="1"/>
          </p:cNvSpPr>
          <p:nvPr>
            <p:ph idx="1"/>
          </p:nvPr>
        </p:nvSpPr>
        <p:spPr>
          <a:xfrm>
            <a:off x="1864532" y="1358818"/>
            <a:ext cx="7825567" cy="5032829"/>
          </a:xfrm>
        </p:spPr>
        <p:txBody>
          <a:bodyPr>
            <a:normAutofit/>
          </a:bodyPr>
          <a:lstStyle/>
          <a:p>
            <a:endParaRPr lang="nl-NL" sz="2000" spc="-1" dirty="0">
              <a:solidFill>
                <a:srgbClr val="404040"/>
              </a:solidFill>
            </a:endParaRPr>
          </a:p>
          <a:p>
            <a:r>
              <a:rPr lang="nl-NL" sz="2000" dirty="0"/>
              <a:t>Waarde en de kracht van (onverwachte) verhalen herkennen </a:t>
            </a:r>
          </a:p>
          <a:p>
            <a:r>
              <a:rPr lang="nl-NL" sz="2000" spc="-1" dirty="0">
                <a:solidFill>
                  <a:schemeClr val="tx1"/>
                </a:solidFill>
              </a:rPr>
              <a:t>Je voordeel leren doen met ontregelende element in verhaal van de ander</a:t>
            </a:r>
          </a:p>
          <a:p>
            <a:r>
              <a:rPr lang="nl-NL" sz="2000" spc="-1" dirty="0">
                <a:solidFill>
                  <a:schemeClr val="tx1"/>
                </a:solidFill>
              </a:rPr>
              <a:t>Vertraging en creëren van ‘stretchzones’</a:t>
            </a:r>
          </a:p>
          <a:p>
            <a:r>
              <a:rPr lang="nl-NL" sz="2000" spc="-1" dirty="0">
                <a:solidFill>
                  <a:schemeClr val="tx1"/>
                </a:solidFill>
              </a:rPr>
              <a:t>Reflecteren op assumpties die bijdrage van advocates beperken- ‘objectiviteit’</a:t>
            </a:r>
          </a:p>
          <a:p>
            <a:r>
              <a:rPr lang="nl-NL" sz="2000" spc="-1" dirty="0">
                <a:solidFill>
                  <a:schemeClr val="tx1"/>
                </a:solidFill>
              </a:rPr>
              <a:t>Reflecteren op subtiele uitsluitingsmechanismes  </a:t>
            </a:r>
          </a:p>
          <a:p>
            <a:endParaRPr lang="en-US" sz="2000" spc="-1" dirty="0">
              <a:solidFill>
                <a:schemeClr val="tx1"/>
              </a:solidFill>
            </a:endParaRPr>
          </a:p>
          <a:p>
            <a:pPr marL="0" indent="0">
              <a:buNone/>
            </a:pPr>
            <a:endParaRPr lang="en-US" sz="2000" b="1" spc="-1" dirty="0">
              <a:solidFill>
                <a:schemeClr val="accent2">
                  <a:lumMod val="75000"/>
                </a:schemeClr>
              </a:solidFill>
            </a:endParaRPr>
          </a:p>
          <a:p>
            <a:pPr marL="0" indent="0">
              <a:buNone/>
            </a:pPr>
            <a:endParaRPr lang="en-US" sz="2000" dirty="0"/>
          </a:p>
          <a:p>
            <a:pPr marL="0" indent="0">
              <a:buNone/>
            </a:pPr>
            <a:endParaRPr lang="en-US" sz="2000" dirty="0">
              <a:solidFill>
                <a:schemeClr val="tx1"/>
              </a:solidFill>
            </a:endParaRPr>
          </a:p>
        </p:txBody>
      </p:sp>
      <p:sp>
        <p:nvSpPr>
          <p:cNvPr id="2" name="TextBox 1">
            <a:extLst>
              <a:ext uri="{FF2B5EF4-FFF2-40B4-BE49-F238E27FC236}">
                <a16:creationId xmlns:a16="http://schemas.microsoft.com/office/drawing/2014/main" id="{874F4084-5E3A-3A4B-81EE-23CE6AA3DCFC}"/>
              </a:ext>
            </a:extLst>
          </p:cNvPr>
          <p:cNvSpPr txBox="1"/>
          <p:nvPr/>
        </p:nvSpPr>
        <p:spPr>
          <a:xfrm>
            <a:off x="2204357" y="310243"/>
            <a:ext cx="6700873" cy="646331"/>
          </a:xfrm>
          <a:prstGeom prst="rect">
            <a:avLst/>
          </a:prstGeom>
          <a:noFill/>
        </p:spPr>
        <p:txBody>
          <a:bodyPr wrap="none" rtlCol="0">
            <a:spAutoFit/>
          </a:bodyPr>
          <a:lstStyle/>
          <a:p>
            <a:r>
              <a:rPr lang="en-US" sz="3600" dirty="0" err="1">
                <a:solidFill>
                  <a:prstClr val="black">
                    <a:lumMod val="85000"/>
                    <a:lumOff val="15000"/>
                  </a:prstClr>
                </a:solidFill>
                <a:ea typeface="+mj-ea"/>
                <a:cs typeface="+mj-cs"/>
              </a:rPr>
              <a:t>Competenties</a:t>
            </a:r>
            <a:r>
              <a:rPr lang="en-US" sz="3600" dirty="0">
                <a:solidFill>
                  <a:prstClr val="black">
                    <a:lumMod val="85000"/>
                    <a:lumOff val="15000"/>
                  </a:prstClr>
                </a:solidFill>
                <a:ea typeface="+mj-ea"/>
                <a:cs typeface="+mj-cs"/>
              </a:rPr>
              <a:t> </a:t>
            </a:r>
            <a:r>
              <a:rPr lang="en-US" sz="3600" dirty="0" err="1">
                <a:solidFill>
                  <a:prstClr val="black">
                    <a:lumMod val="85000"/>
                    <a:lumOff val="15000"/>
                  </a:prstClr>
                </a:solidFill>
                <a:ea typeface="+mj-ea"/>
                <a:cs typeface="+mj-cs"/>
              </a:rPr>
              <a:t>beleidsmakers</a:t>
            </a:r>
            <a:endParaRPr lang="en-US" dirty="0"/>
          </a:p>
        </p:txBody>
      </p:sp>
    </p:spTree>
    <p:extLst>
      <p:ext uri="{BB962C8B-B14F-4D97-AF65-F5344CB8AC3E}">
        <p14:creationId xmlns:p14="http://schemas.microsoft.com/office/powerpoint/2010/main" val="1163638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FAF364-0EA8-114E-9AA2-1BC35574AD8C}"/>
              </a:ext>
            </a:extLst>
          </p:cNvPr>
          <p:cNvSpPr>
            <a:spLocks noGrp="1"/>
          </p:cNvSpPr>
          <p:nvPr>
            <p:ph idx="1"/>
          </p:nvPr>
        </p:nvSpPr>
        <p:spPr>
          <a:xfrm>
            <a:off x="1864532" y="1358818"/>
            <a:ext cx="7825567" cy="5032829"/>
          </a:xfrm>
        </p:spPr>
        <p:txBody>
          <a:bodyPr>
            <a:normAutofit/>
          </a:bodyPr>
          <a:lstStyle/>
          <a:p>
            <a:endParaRPr lang="nl-NL" sz="2000" spc="-1" dirty="0">
              <a:solidFill>
                <a:srgbClr val="404040"/>
              </a:solidFill>
            </a:endParaRPr>
          </a:p>
          <a:p>
            <a:r>
              <a:rPr lang="nl-NL" sz="2400" dirty="0"/>
              <a:t>Individuele verhalen (verbeelding verbreden, vanzelfsprekende aannames bevragen)</a:t>
            </a:r>
          </a:p>
          <a:p>
            <a:pPr marL="400050" lvl="1" indent="0">
              <a:buNone/>
            </a:pPr>
            <a:r>
              <a:rPr lang="nl-NL" sz="1800" dirty="0"/>
              <a:t>Competentie: Empathische verbinding teweegbrengen. Daardoor kunnen luisteraars de ‘onvolledigheid van het eigen wereldbeeld’ accepteren</a:t>
            </a:r>
          </a:p>
          <a:p>
            <a:endParaRPr lang="en-US" sz="2000" spc="-1" dirty="0">
              <a:solidFill>
                <a:schemeClr val="tx1"/>
              </a:solidFill>
            </a:endParaRPr>
          </a:p>
          <a:p>
            <a:pPr marL="0" indent="0">
              <a:buNone/>
            </a:pPr>
            <a:endParaRPr lang="en-US" sz="2000" b="1" spc="-1" dirty="0">
              <a:solidFill>
                <a:schemeClr val="accent2">
                  <a:lumMod val="75000"/>
                </a:schemeClr>
              </a:solidFill>
            </a:endParaRPr>
          </a:p>
          <a:p>
            <a:pPr marL="0" indent="0">
              <a:buNone/>
            </a:pPr>
            <a:endParaRPr lang="en-US" sz="2000" dirty="0"/>
          </a:p>
          <a:p>
            <a:pPr marL="0" indent="0">
              <a:buNone/>
            </a:pPr>
            <a:endParaRPr lang="en-US" sz="2000" dirty="0">
              <a:solidFill>
                <a:schemeClr val="tx1"/>
              </a:solidFill>
            </a:endParaRPr>
          </a:p>
        </p:txBody>
      </p:sp>
      <p:sp>
        <p:nvSpPr>
          <p:cNvPr id="2" name="TextBox 1">
            <a:extLst>
              <a:ext uri="{FF2B5EF4-FFF2-40B4-BE49-F238E27FC236}">
                <a16:creationId xmlns:a16="http://schemas.microsoft.com/office/drawing/2014/main" id="{874F4084-5E3A-3A4B-81EE-23CE6AA3DCFC}"/>
              </a:ext>
            </a:extLst>
          </p:cNvPr>
          <p:cNvSpPr txBox="1"/>
          <p:nvPr/>
        </p:nvSpPr>
        <p:spPr>
          <a:xfrm>
            <a:off x="2204357" y="310243"/>
            <a:ext cx="7978466" cy="646331"/>
          </a:xfrm>
          <a:prstGeom prst="rect">
            <a:avLst/>
          </a:prstGeom>
          <a:noFill/>
        </p:spPr>
        <p:txBody>
          <a:bodyPr wrap="none" rtlCol="0">
            <a:spAutoFit/>
          </a:bodyPr>
          <a:lstStyle/>
          <a:p>
            <a:r>
              <a:rPr lang="en-US" sz="3600" dirty="0" err="1">
                <a:solidFill>
                  <a:prstClr val="black">
                    <a:lumMod val="85000"/>
                    <a:lumOff val="15000"/>
                  </a:prstClr>
                </a:solidFill>
                <a:ea typeface="+mj-ea"/>
                <a:cs typeface="+mj-cs"/>
              </a:rPr>
              <a:t>Competenties</a:t>
            </a:r>
            <a:r>
              <a:rPr lang="en-US" sz="3600" dirty="0">
                <a:solidFill>
                  <a:prstClr val="black">
                    <a:lumMod val="85000"/>
                    <a:lumOff val="15000"/>
                  </a:prstClr>
                </a:solidFill>
                <a:ea typeface="+mj-ea"/>
                <a:cs typeface="+mj-cs"/>
              </a:rPr>
              <a:t> refugee-advocates </a:t>
            </a:r>
            <a:endParaRPr lang="en-US" dirty="0"/>
          </a:p>
        </p:txBody>
      </p:sp>
    </p:spTree>
    <p:extLst>
      <p:ext uri="{BB962C8B-B14F-4D97-AF65-F5344CB8AC3E}">
        <p14:creationId xmlns:p14="http://schemas.microsoft.com/office/powerpoint/2010/main" val="2462691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FAF364-0EA8-114E-9AA2-1BC35574AD8C}"/>
              </a:ext>
            </a:extLst>
          </p:cNvPr>
          <p:cNvSpPr>
            <a:spLocks noGrp="1"/>
          </p:cNvSpPr>
          <p:nvPr>
            <p:ph idx="1"/>
          </p:nvPr>
        </p:nvSpPr>
        <p:spPr>
          <a:xfrm>
            <a:off x="1864532" y="1358818"/>
            <a:ext cx="7825567" cy="5032829"/>
          </a:xfrm>
        </p:spPr>
        <p:txBody>
          <a:bodyPr>
            <a:normAutofit/>
          </a:bodyPr>
          <a:lstStyle/>
          <a:p>
            <a:endParaRPr lang="nl-NL" sz="2000" spc="-1" dirty="0">
              <a:solidFill>
                <a:srgbClr val="404040"/>
              </a:solidFill>
            </a:endParaRPr>
          </a:p>
          <a:p>
            <a:pPr>
              <a:spcAft>
                <a:spcPts val="1200"/>
              </a:spcAft>
            </a:pPr>
            <a:r>
              <a:rPr lang="nl-NL" sz="2400" spc="-1" dirty="0">
                <a:solidFill>
                  <a:schemeClr val="tx1"/>
                </a:solidFill>
              </a:rPr>
              <a:t>Gedragen verhalen (meedenken met beleidsmakers)</a:t>
            </a:r>
            <a:r>
              <a:rPr lang="nl-NL" sz="2000" dirty="0"/>
              <a:t>	</a:t>
            </a:r>
          </a:p>
          <a:p>
            <a:pPr lvl="1">
              <a:buFont typeface="Wingdings" panose="05000000000000000000" pitchFamily="2" charset="2"/>
              <a:buChar char="v"/>
            </a:pPr>
            <a:r>
              <a:rPr lang="nl-NL" sz="1800" dirty="0"/>
              <a:t>Praktisch bewustzijn </a:t>
            </a:r>
          </a:p>
          <a:p>
            <a:pPr lvl="1">
              <a:buFont typeface="Wingdings" panose="05000000000000000000" pitchFamily="2" charset="2"/>
              <a:buChar char="v"/>
            </a:pPr>
            <a:r>
              <a:rPr lang="nl-NL" sz="1800" dirty="0"/>
              <a:t>Reflectief bewustzijn</a:t>
            </a:r>
          </a:p>
          <a:p>
            <a:pPr lvl="1">
              <a:buFont typeface="Wingdings" panose="05000000000000000000" pitchFamily="2" charset="2"/>
              <a:buChar char="v"/>
            </a:pPr>
            <a:r>
              <a:rPr lang="nl-NL" sz="1800" dirty="0"/>
              <a:t>Relationeel bewustzijn </a:t>
            </a:r>
          </a:p>
          <a:p>
            <a:pPr marL="57150" indent="0">
              <a:spcAft>
                <a:spcPts val="1200"/>
              </a:spcAft>
              <a:buNone/>
            </a:pPr>
            <a:r>
              <a:rPr lang="nl-NL" sz="2000" i="1" dirty="0"/>
              <a:t>Individuele belevingen (van vluchtelingen, beleidmakers en anderen) verbinden aan een historische context waarin ze tot stand zijn gekomen en daardoor de verbeeldingskracht van individuen, groepen en instituten te vergroten</a:t>
            </a:r>
            <a:r>
              <a:rPr lang="nl-NL" sz="2200" dirty="0"/>
              <a:t>.</a:t>
            </a:r>
          </a:p>
          <a:p>
            <a:pPr lvl="1">
              <a:buFont typeface="Wingdings" panose="05000000000000000000" pitchFamily="2" charset="2"/>
              <a:buChar char="v"/>
            </a:pPr>
            <a:r>
              <a:rPr lang="nl-NL" sz="1800" dirty="0"/>
              <a:t>Weerstand tegen weerbarstige uitsluitingsmechanismes (</a:t>
            </a:r>
            <a:r>
              <a:rPr lang="nl-NL" sz="1800" dirty="0" err="1"/>
              <a:t>tokenism</a:t>
            </a:r>
            <a:r>
              <a:rPr lang="nl-NL" sz="1800" dirty="0"/>
              <a:t>, co-option..)</a:t>
            </a:r>
            <a:endParaRPr lang="nl-NL" sz="1800" spc="-1" dirty="0">
              <a:solidFill>
                <a:schemeClr val="tx1"/>
              </a:solidFill>
            </a:endParaRPr>
          </a:p>
          <a:p>
            <a:endParaRPr lang="en-US" spc="-1" dirty="0">
              <a:solidFill>
                <a:schemeClr val="tx1"/>
              </a:solidFill>
            </a:endParaRPr>
          </a:p>
          <a:p>
            <a:pPr marL="0" indent="0">
              <a:buNone/>
            </a:pPr>
            <a:endParaRPr lang="en-US" sz="2000" b="1" spc="-1" dirty="0">
              <a:solidFill>
                <a:schemeClr val="accent2">
                  <a:lumMod val="75000"/>
                </a:schemeClr>
              </a:solidFill>
            </a:endParaRPr>
          </a:p>
          <a:p>
            <a:pPr marL="0" indent="0">
              <a:buNone/>
            </a:pPr>
            <a:endParaRPr lang="en-US" sz="2000" dirty="0"/>
          </a:p>
          <a:p>
            <a:pPr marL="0" indent="0">
              <a:buNone/>
            </a:pPr>
            <a:endParaRPr lang="en-US" sz="2000" dirty="0">
              <a:solidFill>
                <a:schemeClr val="tx1"/>
              </a:solidFill>
            </a:endParaRPr>
          </a:p>
        </p:txBody>
      </p:sp>
      <p:sp>
        <p:nvSpPr>
          <p:cNvPr id="2" name="TextBox 1">
            <a:extLst>
              <a:ext uri="{FF2B5EF4-FFF2-40B4-BE49-F238E27FC236}">
                <a16:creationId xmlns:a16="http://schemas.microsoft.com/office/drawing/2014/main" id="{874F4084-5E3A-3A4B-81EE-23CE6AA3DCFC}"/>
              </a:ext>
            </a:extLst>
          </p:cNvPr>
          <p:cNvSpPr txBox="1"/>
          <p:nvPr/>
        </p:nvSpPr>
        <p:spPr>
          <a:xfrm>
            <a:off x="2204357" y="310243"/>
            <a:ext cx="7978466" cy="646331"/>
          </a:xfrm>
          <a:prstGeom prst="rect">
            <a:avLst/>
          </a:prstGeom>
          <a:noFill/>
        </p:spPr>
        <p:txBody>
          <a:bodyPr wrap="none" rtlCol="0">
            <a:spAutoFit/>
          </a:bodyPr>
          <a:lstStyle/>
          <a:p>
            <a:r>
              <a:rPr lang="en-US" sz="3600" dirty="0" err="1">
                <a:solidFill>
                  <a:prstClr val="black">
                    <a:lumMod val="85000"/>
                    <a:lumOff val="15000"/>
                  </a:prstClr>
                </a:solidFill>
                <a:ea typeface="+mj-ea"/>
                <a:cs typeface="+mj-cs"/>
              </a:rPr>
              <a:t>Competenties</a:t>
            </a:r>
            <a:r>
              <a:rPr lang="en-US" sz="3600" dirty="0">
                <a:solidFill>
                  <a:prstClr val="black">
                    <a:lumMod val="85000"/>
                    <a:lumOff val="15000"/>
                  </a:prstClr>
                </a:solidFill>
                <a:ea typeface="+mj-ea"/>
                <a:cs typeface="+mj-cs"/>
              </a:rPr>
              <a:t> refugee-advocates </a:t>
            </a:r>
            <a:endParaRPr lang="en-US" dirty="0"/>
          </a:p>
        </p:txBody>
      </p:sp>
    </p:spTree>
    <p:extLst>
      <p:ext uri="{BB962C8B-B14F-4D97-AF65-F5344CB8AC3E}">
        <p14:creationId xmlns:p14="http://schemas.microsoft.com/office/powerpoint/2010/main" val="181218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E1A7C-4FA2-0B42-BBFC-E02334795401}"/>
              </a:ext>
            </a:extLst>
          </p:cNvPr>
          <p:cNvSpPr>
            <a:spLocks noGrp="1"/>
          </p:cNvSpPr>
          <p:nvPr>
            <p:ph type="title"/>
          </p:nvPr>
        </p:nvSpPr>
        <p:spPr>
          <a:xfrm>
            <a:off x="1878551" y="481235"/>
            <a:ext cx="8911687" cy="5962428"/>
          </a:xfrm>
        </p:spPr>
        <p:txBody>
          <a:bodyPr>
            <a:normAutofit/>
          </a:bodyPr>
          <a:lstStyle/>
          <a:p>
            <a:r>
              <a:rPr lang="en-US" dirty="0"/>
              <a:t/>
            </a:r>
            <a:br>
              <a:rPr lang="en-US" dirty="0"/>
            </a:br>
            <a:endParaRPr lang="en-US" dirty="0"/>
          </a:p>
        </p:txBody>
      </p:sp>
      <p:sp>
        <p:nvSpPr>
          <p:cNvPr id="3" name="TextBox 2">
            <a:extLst>
              <a:ext uri="{FF2B5EF4-FFF2-40B4-BE49-F238E27FC236}">
                <a16:creationId xmlns:a16="http://schemas.microsoft.com/office/drawing/2014/main" id="{A7D040DC-6A47-42B5-A4C0-87ABF8504148}"/>
              </a:ext>
            </a:extLst>
          </p:cNvPr>
          <p:cNvSpPr txBox="1"/>
          <p:nvPr/>
        </p:nvSpPr>
        <p:spPr>
          <a:xfrm>
            <a:off x="3321050" y="1676400"/>
            <a:ext cx="5549900" cy="584775"/>
          </a:xfrm>
          <a:prstGeom prst="rect">
            <a:avLst/>
          </a:prstGeom>
          <a:noFill/>
        </p:spPr>
        <p:txBody>
          <a:bodyPr wrap="square" rtlCol="0">
            <a:spAutoFit/>
          </a:bodyPr>
          <a:lstStyle/>
          <a:p>
            <a:r>
              <a:rPr lang="en-US" sz="3200"/>
              <a:t>Dank voor uw aandacht</a:t>
            </a:r>
            <a:endParaRPr lang="nl-NL" sz="3200" dirty="0"/>
          </a:p>
        </p:txBody>
      </p:sp>
      <p:sp>
        <p:nvSpPr>
          <p:cNvPr id="4" name="TextBox 3">
            <a:extLst>
              <a:ext uri="{FF2B5EF4-FFF2-40B4-BE49-F238E27FC236}">
                <a16:creationId xmlns:a16="http://schemas.microsoft.com/office/drawing/2014/main" id="{1FFF4FD7-1446-421A-A605-ECDB98987B6A}"/>
              </a:ext>
            </a:extLst>
          </p:cNvPr>
          <p:cNvSpPr txBox="1"/>
          <p:nvPr/>
        </p:nvSpPr>
        <p:spPr>
          <a:xfrm flipH="1">
            <a:off x="7288694" y="2766849"/>
            <a:ext cx="4585805" cy="2246769"/>
          </a:xfrm>
          <a:prstGeom prst="rect">
            <a:avLst/>
          </a:prstGeom>
          <a:noFill/>
        </p:spPr>
        <p:txBody>
          <a:bodyPr wrap="square" rtlCol="0">
            <a:spAutoFit/>
          </a:bodyPr>
          <a:lstStyle/>
          <a:p>
            <a:pPr>
              <a:spcAft>
                <a:spcPts val="600"/>
              </a:spcAft>
            </a:pPr>
            <a:r>
              <a:rPr lang="en-US" sz="1600" i="1" dirty="0"/>
              <a:t>Elena Ponzoni</a:t>
            </a:r>
          </a:p>
          <a:p>
            <a:r>
              <a:rPr lang="en-US" sz="1600" dirty="0"/>
              <a:t>Vrije </a:t>
            </a:r>
            <a:r>
              <a:rPr lang="en-US" sz="1600" dirty="0" err="1"/>
              <a:t>Universitet</a:t>
            </a:r>
            <a:r>
              <a:rPr lang="en-US" sz="1600" dirty="0"/>
              <a:t> Amsterdam – </a:t>
            </a:r>
            <a:r>
              <a:rPr lang="en-US" sz="1600" dirty="0" err="1"/>
              <a:t>Sociologie</a:t>
            </a:r>
            <a:r>
              <a:rPr lang="en-US" sz="1600" dirty="0"/>
              <a:t> </a:t>
            </a:r>
          </a:p>
          <a:p>
            <a:r>
              <a:rPr lang="nl-NL" sz="1600" b="1" dirty="0" err="1"/>
              <a:t>Refugee</a:t>
            </a:r>
            <a:r>
              <a:rPr lang="nl-NL" sz="1600" b="1" dirty="0"/>
              <a:t> Academy </a:t>
            </a:r>
          </a:p>
          <a:p>
            <a:r>
              <a:rPr lang="nl-NL" sz="1600" dirty="0">
                <a:hlinkClick r:id="rId2">
                  <a:extLst>
                    <a:ext uri="{A12FA001-AC4F-418D-AE19-62706E023703}">
                      <ahyp:hlinkClr xmlns:ahyp="http://schemas.microsoft.com/office/drawing/2018/hyperlinkcolor" xmlns="" val="tx"/>
                    </a:ext>
                  </a:extLst>
                </a:hlinkClick>
              </a:rPr>
              <a:t>https://www.resilience-institute.nl/expertise-labs/refugee-academy</a:t>
            </a:r>
            <a:endParaRPr lang="nl-NL" sz="1600" dirty="0"/>
          </a:p>
          <a:p>
            <a:endParaRPr lang="nl-NL" sz="1600" dirty="0">
              <a:solidFill>
                <a:schemeClr val="accent1"/>
              </a:solidFill>
            </a:endParaRPr>
          </a:p>
          <a:p>
            <a:pPr algn="l" fontAlgn="base"/>
            <a:r>
              <a:rPr lang="nl-NL" sz="1600" dirty="0"/>
              <a:t>Tekeningen door: </a:t>
            </a:r>
            <a:r>
              <a:rPr lang="nl-NL" sz="1600" i="1" dirty="0" err="1"/>
              <a:t>Parisa</a:t>
            </a:r>
            <a:r>
              <a:rPr lang="nl-NL" sz="1600" i="1" dirty="0"/>
              <a:t> </a:t>
            </a:r>
            <a:r>
              <a:rPr lang="nl-NL" sz="1600" i="1" dirty="0" err="1"/>
              <a:t>AkbarzadehPoladi</a:t>
            </a:r>
            <a:endParaRPr lang="nl-NL" sz="1600" i="1" dirty="0"/>
          </a:p>
          <a:p>
            <a:endParaRPr lang="nl-NL" dirty="0"/>
          </a:p>
        </p:txBody>
      </p:sp>
      <p:pic>
        <p:nvPicPr>
          <p:cNvPr id="5" name="Picture 4">
            <a:extLst>
              <a:ext uri="{FF2B5EF4-FFF2-40B4-BE49-F238E27FC236}">
                <a16:creationId xmlns:a16="http://schemas.microsoft.com/office/drawing/2014/main" id="{B8FCC04E-9CBF-4CB6-A46D-116E9BE952A0}"/>
              </a:ext>
            </a:extLst>
          </p:cNvPr>
          <p:cNvPicPr>
            <a:picLocks noChangeAspect="1"/>
          </p:cNvPicPr>
          <p:nvPr/>
        </p:nvPicPr>
        <p:blipFill>
          <a:blip r:embed="rId3">
            <a:alphaModFix amt="69000"/>
          </a:blip>
          <a:stretch>
            <a:fillRect/>
          </a:stretch>
        </p:blipFill>
        <p:spPr>
          <a:xfrm>
            <a:off x="1878551" y="2521669"/>
            <a:ext cx="4885831" cy="3661500"/>
          </a:xfrm>
          <a:prstGeom prst="rect">
            <a:avLst/>
          </a:prstGeom>
        </p:spPr>
      </p:pic>
    </p:spTree>
    <p:extLst>
      <p:ext uri="{BB962C8B-B14F-4D97-AF65-F5344CB8AC3E}">
        <p14:creationId xmlns:p14="http://schemas.microsoft.com/office/powerpoint/2010/main" val="4130459825"/>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{27985250-D9B8-6C4A-9593-90D6E7C1FE12}tf10001069</Template>
  <TotalTime>1826</TotalTime>
  <Words>430</Words>
  <Application>Microsoft Office PowerPoint</Application>
  <PresentationFormat>Breedbeeld</PresentationFormat>
  <Paragraphs>65</Paragraphs>
  <Slides>9</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9</vt:i4>
      </vt:variant>
    </vt:vector>
  </HeadingPairs>
  <TitlesOfParts>
    <vt:vector size="15" baseType="lpstr">
      <vt:lpstr>Arial</vt:lpstr>
      <vt:lpstr>Century Gothic</vt:lpstr>
      <vt:lpstr>DIN2014</vt:lpstr>
      <vt:lpstr>Wingdings</vt:lpstr>
      <vt:lpstr>Wingdings 3</vt:lpstr>
      <vt:lpstr>Wisp</vt:lpstr>
      <vt:lpstr>PowerPoint-presentatie</vt:lpstr>
      <vt:lpstr>Belang van perspectief van vluchtelingen in beleidsvorming  (refugee-led advocacy)</vt:lpstr>
      <vt:lpstr>PowerPoint-presentatie</vt:lpstr>
      <vt:lpstr>PowerPoint-presentatie</vt:lpstr>
      <vt:lpstr>PowerPoint-presentatie</vt:lpstr>
      <vt:lpstr>PowerPoint-presentatie</vt:lpstr>
      <vt:lpstr>PowerPoint-presentatie</vt:lpstr>
      <vt:lpstr>PowerPoint-presentatie</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Refugee-led advocacy</dc:title>
  <dc:creator>Elena Ponzoni</dc:creator>
  <cp:lastModifiedBy>Mellaard, AC (Arne)</cp:lastModifiedBy>
  <cp:revision>27</cp:revision>
  <dcterms:created xsi:type="dcterms:W3CDTF">2021-03-29T07:57:33Z</dcterms:created>
  <dcterms:modified xsi:type="dcterms:W3CDTF">2021-10-26T10:08:47Z</dcterms:modified>
</cp:coreProperties>
</file>