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9" r:id="rId4"/>
    <p:sldId id="272" r:id="rId5"/>
    <p:sldId id="269" r:id="rId6"/>
    <p:sldId id="275" r:id="rId7"/>
    <p:sldId id="262" r:id="rId8"/>
    <p:sldId id="276" r:id="rId9"/>
    <p:sldId id="277" r:id="rId10"/>
    <p:sldId id="273" r:id="rId11"/>
    <p:sldId id="279" r:id="rId12"/>
    <p:sldId id="280" r:id="rId13"/>
    <p:sldId id="278" r:id="rId14"/>
    <p:sldId id="281" r:id="rId15"/>
    <p:sldId id="270" r:id="rId16"/>
    <p:sldId id="264" r:id="rId1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71C0"/>
    <a:srgbClr val="C93464"/>
    <a:srgbClr val="4472C4"/>
    <a:srgbClr val="3772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348" autoAdjust="0"/>
    <p:restoredTop sz="94660"/>
  </p:normalViewPr>
  <p:slideViewPr>
    <p:cSldViewPr snapToGrid="0">
      <p:cViewPr varScale="1">
        <p:scale>
          <a:sx n="55" d="100"/>
          <a:sy n="55" d="100"/>
        </p:scale>
        <p:origin x="108" y="1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0-18T12:52:32.818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1 181,'17'-18,"2"1,0 0,1 2,0 0,35-19,-29 22,-1 2,1 1,1 0,0 2,0 1,0 1,1 2,31-1,-21 4,1 2,-1 2,0 1,0 2,48 15,-65-15,-1 2,36 20,-34-17,42 17,-41-23,0 0,0-2,1-1,46 1,-34-3,-21 1,-1 1,1 0,-1 1,0 1,0 0,26 14,-23-11,0 0,0-1,32 7,-36-12,0 0,-1-1,1-1,0 0,0-1,16-3,74-23,-21 5,-5 7,92-6,80 9,-149 8,92-10,20-1,81 14,-156 1,-106 2,0 1,41 9,-38-5,51 3,-45-9,-7-1,0 2,42 8,-18 0,0-3,1-2,109-6,-8-16,7 0,9 16,-103 1,-53 1,36 7,-34-4,25 1,148 17,-2 16,-89-16,156 14,-218-34,-18-1,1 0,-1 2,41 9,12 7,0-3,0-4,1-2,101-2,-42-17,-15 0,315 10,-410-3,0 0,31-8,16-2,249 3,-250 10,-64-1,0 0,0-1,-1 0,1-1,-1 1,1-1,11-5,-1-2,28-18,-43 25,4-1,0 0,0 0,0 1,0 0,0 0,0 1,0 0,1 0,-1 1,10 0,-4 0,-1-1,18-3,56-13,38-9,-96 19,0 2,54-2,58 8,-57 1,766-2,-820-2,0-2,0 0,39-12,-28 6,-13 5,0 0,1 2,39 0,30-5,-12 1,98 6,-171 0,-1 0,0-1,1 0,-1-1,0-1,0 1,11-7,-11 5,1 0,0 1,0 1,0 0,19-3,-17 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0-18T12:52:38.146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1 309,'225'-102,"-17"7,-140 69,1 2,104-22,-144 41,1 0,0 2,0 1,0 2,0 0,0 3,0 0,52 13,-59-7,0 0,32 18,22 9,-62-31,0 0,0-2,0 0,21 2,65-2,-37-2,69 8,260 53,-347-52,1-3,0-2,82-1,-107-3,0 1,1 1,-2 1,39 12,-37-9,0-2,1 0,44 3,349-10,-210-6,-51 1,-1-11,-12 1,-27 10,108-3,-87 11,323-2,-160-24,-6-19,-112 15,114 6,1 24,-108 1,155-3,321 2,-479 8,-60-3,-114-6,0 1,-1 0,15 4,-20-3,-1 0,1 0,-1 1,1-1,-1 1,0 0,0 1,5 3,-7-4,0-1,0 0,1-1,-1 1,1 0,-1-1,1 0,-1 0,1 0,4 0,42 3,-20-3,71 10,104 7,-144-17,155 11,-16 5,-70-9,-96-4,-1 2,37 10,64 26,-68-20,142 35,-167-49,0-2,1-2,51-1,334-7,-358 0,87-14,-81 7,116-23,-136 23,-20 5,70 0,-43 4,169-8,-165 3,15-1,22 7,125-9,-159 4,73 4,-88 3,-38-2,1-1,-1-1,22-5,17-4,-7 8,68 2,-4 0,-99 0,-1 0,0-1,1 0,-1-1,0 0,-1-1,15-8,20-8,-26 14,25-4,-6 1,37-6,-10 3,-37 6,1 1,0 2,0 1,42 2,-61 0,0 0,-1-1,1 0,-1 0,18-7,22-6,45-2,117-8,-180 23,0 2,0 1,-1 2,1 1,-1 1,0 2,50 17,-51-11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3DCD49-4961-40C2-9DFD-2A47470B1B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C9D6E3F-9131-4981-8F7B-34CA97BF8A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A4B04A6-9550-4909-A635-0B41B6847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80974-DA74-4763-A0AC-1A685CCF935D}" type="datetimeFigureOut">
              <a:rPr lang="nl-NL" smtClean="0"/>
              <a:t>26-10-2021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9579842-45BB-4F53-9816-422551192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2AB68B5-6A5D-4DA3-BC4F-3653D0FDC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B9F56-0213-49C6-A4B9-2AE2BA0819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0331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EF95D3-ED7C-46F8-B9C1-A36E47137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15D397E-8684-4AB2-8F8C-77B025C784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55CAF8E-45D6-41BE-BB21-6D0AE0752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80974-DA74-4763-A0AC-1A685CCF935D}" type="datetimeFigureOut">
              <a:rPr lang="nl-NL" smtClean="0"/>
              <a:t>26-10-2021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8B63A6F-4929-48E3-B444-ECA1C1894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5B5CF9B-7684-40B6-9E5B-5CEA6C91E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B9F56-0213-49C6-A4B9-2AE2BA0819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657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5210BB3F-FDFA-4094-A832-60539E457A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80A6229-7B66-4A1D-99B5-403B397E14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0BAEDE2-A9BE-4FB7-8FD7-80DD183E3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80974-DA74-4763-A0AC-1A685CCF935D}" type="datetimeFigureOut">
              <a:rPr lang="nl-NL" smtClean="0"/>
              <a:t>26-10-2021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A1E02BA-1338-4F16-AD5F-AE00008BF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7285771-E934-4713-84AC-B33687174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B9F56-0213-49C6-A4B9-2AE2BA0819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51822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F64729-973C-4A59-A9D3-575D384F0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28A656A-1FE0-495F-8229-B1FCB4B619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23C7C2F-22B4-45E6-A78D-640CBD8B3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80974-DA74-4763-A0AC-1A685CCF935D}" type="datetimeFigureOut">
              <a:rPr lang="nl-NL" smtClean="0"/>
              <a:t>26-10-2021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C17DF68-0FB2-477C-9CDF-5DC84CB1D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7C3C5D1-C910-419D-9429-A4848643C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B9F56-0213-49C6-A4B9-2AE2BA0819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5120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059BED-6314-4FD3-932B-40CCF4325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83F4E34-A57A-4F9C-8E4E-1E258A7D4E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332A59B-403E-403F-B275-6A8670E9C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80974-DA74-4763-A0AC-1A685CCF935D}" type="datetimeFigureOut">
              <a:rPr lang="nl-NL" smtClean="0"/>
              <a:t>26-10-2021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C48FF08-69DB-4B18-95B7-0E756822B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F81462E-7D9E-4AEF-BA53-8E62C9B0A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B9F56-0213-49C6-A4B9-2AE2BA0819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1269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EF6352-EE10-484D-8010-37C8D0D07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3D3A144-2F37-43FE-9E75-3774A8E200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7D10907-BDAF-41AF-AABD-09D48B413D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D187E17-1EE2-4A17-8240-2A30594FA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80974-DA74-4763-A0AC-1A685CCF935D}" type="datetimeFigureOut">
              <a:rPr lang="nl-NL" smtClean="0"/>
              <a:t>26-10-2021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2C15E70-9750-4DED-846C-16052A1B3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3F66839-F737-4583-BE64-850D6FF2F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B9F56-0213-49C6-A4B9-2AE2BA0819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4153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09F8EA-4D92-4E3C-8FA2-C9D67CA9C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54ACA6C-1D17-4FEB-8D7F-7F092A1DB1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3931BE4-805B-4A2B-ABA1-0438F4B7AA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E18B7AA8-FABF-49D8-BE49-1D252C9F11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F63C8C7-4159-465C-A3EE-767A9E9148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F3068C4-27B5-49E1-B309-24D2A3BBF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80974-DA74-4763-A0AC-1A685CCF935D}" type="datetimeFigureOut">
              <a:rPr lang="nl-NL" smtClean="0"/>
              <a:t>26-10-2021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95DF452-AB22-49BC-875E-C73E2502F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0C66B265-930E-42BC-BFAD-327E6ACCF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B9F56-0213-49C6-A4B9-2AE2BA0819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6994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64638D-ABB2-4C64-BC22-7E44ACEF7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05F054E9-3B64-49B2-B4EB-AED25A8B7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80974-DA74-4763-A0AC-1A685CCF935D}" type="datetimeFigureOut">
              <a:rPr lang="nl-NL" smtClean="0"/>
              <a:t>26-10-2021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F0EA9B5-0916-4F85-B410-BAA6D81C7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E2CBE0B-E97C-4D8F-B218-80E41D6F3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B9F56-0213-49C6-A4B9-2AE2BA0819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9205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DD5B613-AAEB-4ADC-AA81-C53F234F1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80974-DA74-4763-A0AC-1A685CCF935D}" type="datetimeFigureOut">
              <a:rPr lang="nl-NL" smtClean="0"/>
              <a:t>26-10-2021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2854527-6DCD-4D0C-A1A5-C78E10F30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2E70BD8-25D4-4DA8-B5F3-0D58B93A4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B9F56-0213-49C6-A4B9-2AE2BA0819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1121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F48E20-558D-4925-AE23-B0FBCF3AA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5C0A846-BF5E-4585-9A8D-838733495C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B61E33E-249B-482E-8558-875001E11E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BB543B7-5E34-42D6-B24F-F01938B4B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80974-DA74-4763-A0AC-1A685CCF935D}" type="datetimeFigureOut">
              <a:rPr lang="nl-NL" smtClean="0"/>
              <a:t>26-10-2021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28BC5DB-F446-4B5A-B9C9-0C89A91D1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B48B41E-A7E7-4058-AF5F-5915E794C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B9F56-0213-49C6-A4B9-2AE2BA0819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6814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733641-33F1-4D7A-A179-042F8F5AA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FBC38DFF-BF15-498C-88B2-AAE075CF2E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253DC90-7839-457A-B404-05551802DF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E1D6C15-5CB3-4D81-BCAE-60A7E64D2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80974-DA74-4763-A0AC-1A685CCF935D}" type="datetimeFigureOut">
              <a:rPr lang="nl-NL" smtClean="0"/>
              <a:t>26-10-2021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E0DD941-6369-40A8-9D7E-85FF892D3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1AD3D96-49E7-4828-9926-1A7EBC02B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B9F56-0213-49C6-A4B9-2AE2BA0819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1671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B92638C4-4645-4E5D-BEA6-5210080C0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6D562A1-589C-4BE5-A82B-37E7FE36B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88CD226-B7ED-42C5-B45C-487D47687D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80974-DA74-4763-A0AC-1A685CCF935D}" type="datetimeFigureOut">
              <a:rPr lang="nl-NL" smtClean="0"/>
              <a:t>26-10-2021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E22B3E3-4031-4937-BAA8-C25BC66051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B81FC57-56E1-4182-8ECA-8A6CCF9A63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5B9F56-0213-49C6-A4B9-2AE2BA0819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5314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7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customXml" Target="../ink/ink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bnnvara.nl/kassa/artikelen/gebrek-aan-tolken-in-de-zor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4" descr="Afbeelding met tekst&#10;&#10;Automatisch gegenereerde beschrijving">
            <a:extLst>
              <a:ext uri="{FF2B5EF4-FFF2-40B4-BE49-F238E27FC236}">
                <a16:creationId xmlns:a16="http://schemas.microsoft.com/office/drawing/2014/main" id="{D418EE43-A52E-4A98-8159-8099305672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542" y="256626"/>
            <a:ext cx="8892916" cy="381654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87DEC189-E483-4BDF-8883-1CF8242B68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72" r="1722" b="29424"/>
          <a:stretch/>
        </p:blipFill>
        <p:spPr>
          <a:xfrm>
            <a:off x="1591437" y="4482012"/>
            <a:ext cx="5533647" cy="1422226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4424BA20-00B5-42FA-8DD0-A34222AF997F}"/>
              </a:ext>
            </a:extLst>
          </p:cNvPr>
          <p:cNvSpPr txBox="1"/>
          <p:nvPr/>
        </p:nvSpPr>
        <p:spPr>
          <a:xfrm>
            <a:off x="2449315" y="6078154"/>
            <a:ext cx="77462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Simone Goosen – </a:t>
            </a:r>
            <a:r>
              <a:rPr lang="en-GB" sz="2800" dirty="0" err="1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epidemioloog</a:t>
            </a:r>
            <a:r>
              <a:rPr lang="en-GB" sz="2800" dirty="0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, </a:t>
            </a:r>
            <a:r>
              <a:rPr lang="en-GB" sz="2800" dirty="0" err="1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campagneleider</a:t>
            </a:r>
            <a:endParaRPr lang="nl-NL" sz="2800" dirty="0">
              <a:solidFill>
                <a:srgbClr val="3772C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9" name="Afbeelding 8" descr="Afbeelding met persoon, muur, glimlachen, dragen&#10;&#10;Automatisch gegenereerde beschrijving">
            <a:extLst>
              <a:ext uri="{FF2B5EF4-FFF2-40B4-BE49-F238E27FC236}">
                <a16:creationId xmlns:a16="http://schemas.microsoft.com/office/drawing/2014/main" id="{671545E5-8D56-4AD0-98A4-45A347E374C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8" t="1308" r="7668" b="33786"/>
          <a:stretch/>
        </p:blipFill>
        <p:spPr>
          <a:xfrm>
            <a:off x="9254568" y="4554682"/>
            <a:ext cx="1177455" cy="1177455"/>
          </a:xfrm>
          <a:prstGeom prst="ellipse">
            <a:avLst/>
          </a:prstGeom>
        </p:spPr>
      </p:pic>
      <p:pic>
        <p:nvPicPr>
          <p:cNvPr id="10" name="Afbeelding 9" descr="Afbeelding met persoon, vrouw, glimlachen, buiten&#10;&#10;Automatisch gegenereerde beschrijving">
            <a:extLst>
              <a:ext uri="{FF2B5EF4-FFF2-40B4-BE49-F238E27FC236}">
                <a16:creationId xmlns:a16="http://schemas.microsoft.com/office/drawing/2014/main" id="{39D3509A-6CAC-441B-9010-34F892B8856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5" t="3810" r="3117" b="29394"/>
          <a:stretch/>
        </p:blipFill>
        <p:spPr>
          <a:xfrm>
            <a:off x="7571720" y="4536765"/>
            <a:ext cx="1123358" cy="118754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0572361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Afbeelding 18" descr="Afbeelding met tekst&#10;&#10;Automatisch gegenereerde beschrijving">
            <a:extLst>
              <a:ext uri="{FF2B5EF4-FFF2-40B4-BE49-F238E27FC236}">
                <a16:creationId xmlns:a16="http://schemas.microsoft.com/office/drawing/2014/main" id="{970A4560-45FC-44A2-81EE-5CD954CAA4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5744" y="651510"/>
            <a:ext cx="12583487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8886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tekst&#10;&#10;Automatisch gegenereerde beschrijving">
            <a:extLst>
              <a:ext uri="{FF2B5EF4-FFF2-40B4-BE49-F238E27FC236}">
                <a16:creationId xmlns:a16="http://schemas.microsoft.com/office/drawing/2014/main" id="{4829EA80-E7F6-48A6-ABD8-68B82CF0FEA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306"/>
            <a:ext cx="4718392" cy="6691404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057FB959-C375-4F95-AFD0-D4C64C5506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01" t="23500" r="59354" b="62000"/>
          <a:stretch/>
        </p:blipFill>
        <p:spPr>
          <a:xfrm>
            <a:off x="5532120" y="3625334"/>
            <a:ext cx="5785828" cy="1305606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442D353D-679C-4E1F-B2D1-5CF5988A03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781" t="22666" r="18574" b="60334"/>
          <a:stretch/>
        </p:blipFill>
        <p:spPr>
          <a:xfrm>
            <a:off x="5635104" y="2091992"/>
            <a:ext cx="5682843" cy="1337008"/>
          </a:xfrm>
          <a:prstGeom prst="rect">
            <a:avLst/>
          </a:prstGeom>
        </p:spPr>
      </p:pic>
      <p:sp>
        <p:nvSpPr>
          <p:cNvPr id="15" name="Titel 1">
            <a:extLst>
              <a:ext uri="{FF2B5EF4-FFF2-40B4-BE49-F238E27FC236}">
                <a16:creationId xmlns:a16="http://schemas.microsoft.com/office/drawing/2014/main" id="{D5D7EC4B-6212-46F6-9847-E5CF8D971F2E}"/>
              </a:ext>
            </a:extLst>
          </p:cNvPr>
          <p:cNvSpPr txBox="1">
            <a:spLocks/>
          </p:cNvSpPr>
          <p:nvPr/>
        </p:nvSpPr>
        <p:spPr>
          <a:xfrm>
            <a:off x="4718392" y="1240742"/>
            <a:ext cx="7319610" cy="654916"/>
          </a:xfrm>
          <a:prstGeom prst="rect">
            <a:avLst/>
          </a:prstGeom>
          <a:solidFill>
            <a:srgbClr val="3871C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4000"/>
              </a:lnSpc>
            </a:pPr>
            <a:r>
              <a:rPr lang="en-GB" sz="3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Brief </a:t>
            </a:r>
            <a:r>
              <a:rPr lang="en-GB" sz="3200" dirty="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aan</a:t>
            </a:r>
            <a:r>
              <a:rPr lang="en-GB" sz="3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GB" sz="3200" dirty="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Tweede</a:t>
            </a:r>
            <a:r>
              <a:rPr lang="en-GB" sz="3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Kamer – </a:t>
            </a:r>
            <a:r>
              <a:rPr lang="en-GB" sz="3200" dirty="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begroting</a:t>
            </a:r>
            <a:r>
              <a:rPr lang="en-GB" sz="3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2022</a:t>
            </a:r>
            <a:endParaRPr lang="nl-NL" sz="32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1233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Quotes about No Time To Waste (71 quotes)">
            <a:extLst>
              <a:ext uri="{FF2B5EF4-FFF2-40B4-BE49-F238E27FC236}">
                <a16:creationId xmlns:a16="http://schemas.microsoft.com/office/drawing/2014/main" id="{E8FFF01C-595E-4976-8FD4-7B6022CD7E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" t="1189" r="3072" b="10169"/>
          <a:stretch/>
        </p:blipFill>
        <p:spPr bwMode="auto">
          <a:xfrm>
            <a:off x="521950" y="2594610"/>
            <a:ext cx="2572487" cy="2176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Afbeelding met verlicht, licht, donker, zitten&#10;&#10;Automatisch gegenereerde beschrijving">
            <a:extLst>
              <a:ext uri="{FF2B5EF4-FFF2-40B4-BE49-F238E27FC236}">
                <a16:creationId xmlns:a16="http://schemas.microsoft.com/office/drawing/2014/main" id="{9983A576-7F06-4B60-A8B5-7D3B7B207F7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6311" y="5845629"/>
            <a:ext cx="2119659" cy="551755"/>
          </a:xfrm>
          <a:prstGeom prst="rect">
            <a:avLst/>
          </a:prstGeom>
        </p:spPr>
      </p:pic>
      <p:pic>
        <p:nvPicPr>
          <p:cNvPr id="6" name="Tijdelijke aanduiding voor inhoud 3">
            <a:extLst>
              <a:ext uri="{FF2B5EF4-FFF2-40B4-BE49-F238E27FC236}">
                <a16:creationId xmlns:a16="http://schemas.microsoft.com/office/drawing/2014/main" id="{402B1DC8-4D4F-482E-9FEC-F0CB3612CF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26930" t="11404" r="41052" b="14659"/>
          <a:stretch/>
        </p:blipFill>
        <p:spPr>
          <a:xfrm>
            <a:off x="3733901" y="1522269"/>
            <a:ext cx="3326860" cy="4321401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grpSp>
        <p:nvGrpSpPr>
          <p:cNvPr id="7" name="Groep 6">
            <a:extLst>
              <a:ext uri="{FF2B5EF4-FFF2-40B4-BE49-F238E27FC236}">
                <a16:creationId xmlns:a16="http://schemas.microsoft.com/office/drawing/2014/main" id="{FA3655D9-58C2-4EA5-9630-025408EFF12C}"/>
              </a:ext>
            </a:extLst>
          </p:cNvPr>
          <p:cNvGrpSpPr/>
          <p:nvPr/>
        </p:nvGrpSpPr>
        <p:grpSpPr>
          <a:xfrm>
            <a:off x="7458561" y="2893292"/>
            <a:ext cx="4435499" cy="2168695"/>
            <a:chOff x="723659" y="3632653"/>
            <a:chExt cx="3055861" cy="1606097"/>
          </a:xfrm>
        </p:grpSpPr>
        <p:pic>
          <p:nvPicPr>
            <p:cNvPr id="8" name="Afbeelding 7" descr="Afbeelding met tekst&#10;&#10;Automatisch gegenereerde beschrijving">
              <a:extLst>
                <a:ext uri="{FF2B5EF4-FFF2-40B4-BE49-F238E27FC236}">
                  <a16:creationId xmlns:a16="http://schemas.microsoft.com/office/drawing/2014/main" id="{6EDD0AA0-C438-42DD-A889-6B9D3D4B65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659" y="3632653"/>
              <a:ext cx="3055861" cy="1308927"/>
            </a:xfrm>
            <a:prstGeom prst="rect">
              <a:avLst/>
            </a:prstGeom>
          </p:spPr>
        </p:pic>
        <p:pic>
          <p:nvPicPr>
            <p:cNvPr id="9" name="Afbeelding 8" descr="Afbeelding met tekst&#10;&#10;Automatisch gegenereerde beschrijving">
              <a:extLst>
                <a:ext uri="{FF2B5EF4-FFF2-40B4-BE49-F238E27FC236}">
                  <a16:creationId xmlns:a16="http://schemas.microsoft.com/office/drawing/2014/main" id="{3ADFC0B8-B362-4FC2-AF03-9D2F0A390B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2" t="80533" r="13131" b="2277"/>
            <a:stretch/>
          </p:blipFill>
          <p:spPr>
            <a:xfrm>
              <a:off x="723660" y="4941580"/>
              <a:ext cx="2752965" cy="297170"/>
            </a:xfrm>
            <a:prstGeom prst="rect">
              <a:avLst/>
            </a:prstGeom>
          </p:spPr>
        </p:pic>
      </p:grpSp>
      <p:sp>
        <p:nvSpPr>
          <p:cNvPr id="10" name="Titel 1">
            <a:extLst>
              <a:ext uri="{FF2B5EF4-FFF2-40B4-BE49-F238E27FC236}">
                <a16:creationId xmlns:a16="http://schemas.microsoft.com/office/drawing/2014/main" id="{B6A26340-97CE-44B3-A447-2CA94CE66E5D}"/>
              </a:ext>
            </a:extLst>
          </p:cNvPr>
          <p:cNvSpPr txBox="1">
            <a:spLocks/>
          </p:cNvSpPr>
          <p:nvPr/>
        </p:nvSpPr>
        <p:spPr>
          <a:xfrm>
            <a:off x="883695" y="396644"/>
            <a:ext cx="10572750" cy="676176"/>
          </a:xfrm>
          <a:prstGeom prst="rect">
            <a:avLst/>
          </a:prstGeom>
          <a:solidFill>
            <a:srgbClr val="3871C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4000"/>
              </a:lnSpc>
            </a:pPr>
            <a:r>
              <a:rPr lang="en-GB" sz="3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Wat </a:t>
            </a:r>
            <a:r>
              <a:rPr lang="en-GB" sz="3200" dirty="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kunt</a:t>
            </a:r>
            <a:r>
              <a:rPr lang="en-GB" sz="3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u </a:t>
            </a:r>
            <a:r>
              <a:rPr lang="en-GB" sz="3200" dirty="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doen</a:t>
            </a:r>
            <a:r>
              <a:rPr lang="en-GB" sz="3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?</a:t>
            </a:r>
            <a:endParaRPr lang="nl-NL" sz="32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416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AD84974D-BD18-4430-A451-45DFA31F41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564" t="15167" r="19478" b="13500"/>
          <a:stretch/>
        </p:blipFill>
        <p:spPr>
          <a:xfrm>
            <a:off x="125730" y="978096"/>
            <a:ext cx="6388760" cy="5701907"/>
          </a:xfrm>
          <a:prstGeom prst="rect">
            <a:avLst/>
          </a:prstGeom>
        </p:spPr>
      </p:pic>
      <p:sp>
        <p:nvSpPr>
          <p:cNvPr id="7" name="object 2">
            <a:extLst>
              <a:ext uri="{FF2B5EF4-FFF2-40B4-BE49-F238E27FC236}">
                <a16:creationId xmlns:a16="http://schemas.microsoft.com/office/drawing/2014/main" id="{AB613C1D-2AFD-4277-BA70-64CF69E38945}"/>
              </a:ext>
            </a:extLst>
          </p:cNvPr>
          <p:cNvSpPr txBox="1">
            <a:spLocks noGrp="1"/>
          </p:cNvSpPr>
          <p:nvPr/>
        </p:nvSpPr>
        <p:spPr>
          <a:xfrm>
            <a:off x="6984598" y="3750931"/>
            <a:ext cx="5081672" cy="2167914"/>
          </a:xfrm>
          <a:prstGeom prst="rect">
            <a:avLst/>
          </a:prstGeom>
          <a:solidFill>
            <a:srgbClr val="3772C0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>
              <a:defRPr sz="5250" b="1" i="0">
                <a:solidFill>
                  <a:srgbClr val="00AE8D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algn="ctr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kern="1200" spc="-20" dirty="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Vanaf</a:t>
            </a:r>
            <a:r>
              <a:rPr lang="en-US" sz="2800" kern="1200" spc="-2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 1/1/2022</a:t>
            </a:r>
          </a:p>
          <a:p>
            <a:pPr marL="12700" algn="ctr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kern="1200" spc="-20" dirty="0">
                <a:solidFill>
                  <a:srgbClr val="FFFF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Tolken GGZ voor </a:t>
            </a:r>
            <a:r>
              <a:rPr lang="en-US" sz="2800" kern="1200" spc="-20" dirty="0" err="1">
                <a:solidFill>
                  <a:srgbClr val="FFFF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volwassenen</a:t>
            </a:r>
            <a:r>
              <a:rPr lang="en-US" sz="2800" kern="1200" spc="-20" dirty="0">
                <a:solidFill>
                  <a:srgbClr val="FFFF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 via </a:t>
            </a:r>
            <a:r>
              <a:rPr lang="en-US" sz="2800" kern="1200" spc="-20" dirty="0" err="1">
                <a:solidFill>
                  <a:srgbClr val="FFFF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verzekeraars</a:t>
            </a:r>
            <a:endParaRPr lang="en-US" sz="2800" kern="1200" spc="-20" dirty="0">
              <a:solidFill>
                <a:srgbClr val="FFFF00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j-cs"/>
            </a:endParaRPr>
          </a:p>
        </p:txBody>
      </p:sp>
      <p:pic>
        <p:nvPicPr>
          <p:cNvPr id="4098" name="Picture 2" descr="NZa deelt lijst prestatiecodes waarbij elementnummers moeten worden  gepubliceerd | KNMT">
            <a:extLst>
              <a:ext uri="{FF2B5EF4-FFF2-40B4-BE49-F238E27FC236}">
                <a16:creationId xmlns:a16="http://schemas.microsoft.com/office/drawing/2014/main" id="{E6A176A1-52CA-4CA6-B433-8B6E39DDEA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598" y="2080260"/>
            <a:ext cx="4762500" cy="148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FA8E20D6-7FBE-4075-A03F-E739FECABBB3}"/>
              </a:ext>
            </a:extLst>
          </p:cNvPr>
          <p:cNvSpPr txBox="1">
            <a:spLocks/>
          </p:cNvSpPr>
          <p:nvPr/>
        </p:nvSpPr>
        <p:spPr>
          <a:xfrm>
            <a:off x="883695" y="396644"/>
            <a:ext cx="10572750" cy="676176"/>
          </a:xfrm>
          <a:prstGeom prst="rect">
            <a:avLst/>
          </a:prstGeom>
          <a:solidFill>
            <a:srgbClr val="3871C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4000"/>
              </a:lnSpc>
            </a:pPr>
            <a:r>
              <a:rPr lang="en-GB" sz="3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Wat </a:t>
            </a:r>
            <a:r>
              <a:rPr lang="en-GB" sz="3200" dirty="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kunt</a:t>
            </a:r>
            <a:r>
              <a:rPr lang="en-GB" sz="3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u </a:t>
            </a:r>
            <a:r>
              <a:rPr lang="en-GB" sz="3200" dirty="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doen</a:t>
            </a:r>
            <a:r>
              <a:rPr lang="en-GB" sz="3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?</a:t>
            </a:r>
            <a:endParaRPr lang="nl-NL" sz="32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5318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1797F1DE-B0A2-4034-B937-CA41EF1835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883" t="21460" r="22656" b="21270"/>
          <a:stretch/>
        </p:blipFill>
        <p:spPr>
          <a:xfrm>
            <a:off x="364661" y="2850085"/>
            <a:ext cx="4902923" cy="2376482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958D9BD2-5568-4B8B-88FB-81B5828DA11D}"/>
              </a:ext>
            </a:extLst>
          </p:cNvPr>
          <p:cNvSpPr txBox="1"/>
          <p:nvPr/>
        </p:nvSpPr>
        <p:spPr>
          <a:xfrm>
            <a:off x="1617428" y="6083042"/>
            <a:ext cx="2743200" cy="58477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0" spc="-2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020 – 820 28 92</a:t>
            </a:r>
            <a:endParaRPr lang="nl-NL" sz="3200" dirty="0">
              <a:solidFill>
                <a:schemeClr val="bg1"/>
              </a:solidFill>
            </a:endParaRP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B52128A7-020B-4C9A-9EB8-0A10CA2F3D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571" t="7746" r="1428" b="85143"/>
          <a:stretch/>
        </p:blipFill>
        <p:spPr>
          <a:xfrm>
            <a:off x="7097773" y="5662781"/>
            <a:ext cx="3705372" cy="1140114"/>
          </a:xfrm>
          <a:prstGeom prst="rect">
            <a:avLst/>
          </a:prstGeom>
        </p:spPr>
      </p:pic>
      <p:sp>
        <p:nvSpPr>
          <p:cNvPr id="12" name="Tekstvak 11">
            <a:extLst>
              <a:ext uri="{FF2B5EF4-FFF2-40B4-BE49-F238E27FC236}">
                <a16:creationId xmlns:a16="http://schemas.microsoft.com/office/drawing/2014/main" id="{AABE8932-EE90-4794-87C6-90D739D96217}"/>
              </a:ext>
            </a:extLst>
          </p:cNvPr>
          <p:cNvSpPr txBox="1"/>
          <p:nvPr/>
        </p:nvSpPr>
        <p:spPr>
          <a:xfrm>
            <a:off x="439781" y="1701222"/>
            <a:ext cx="5085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0" spc="-20" dirty="0" err="1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LiveWords</a:t>
            </a:r>
            <a:r>
              <a:rPr lang="en-GB" sz="2400" b="0" spc="-20" dirty="0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 – op </a:t>
            </a:r>
            <a:r>
              <a:rPr lang="en-GB" sz="2400" b="0" spc="-20" dirty="0" err="1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kosten</a:t>
            </a:r>
            <a:r>
              <a:rPr lang="en-GB" sz="2400" b="0" spc="-20" dirty="0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 COA</a:t>
            </a:r>
            <a:endParaRPr lang="nl-NL" sz="2400" dirty="0"/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0C4D4F56-4A24-445C-9E27-65EF51BC04FB}"/>
              </a:ext>
            </a:extLst>
          </p:cNvPr>
          <p:cNvSpPr txBox="1">
            <a:spLocks noGrp="1"/>
          </p:cNvSpPr>
          <p:nvPr/>
        </p:nvSpPr>
        <p:spPr>
          <a:xfrm>
            <a:off x="7637114" y="579470"/>
            <a:ext cx="2626690" cy="9326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 sz="5250" b="1" i="0">
                <a:solidFill>
                  <a:srgbClr val="00AE8D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algn="ctr">
              <a:spcBef>
                <a:spcPct val="0"/>
              </a:spcBef>
              <a:spcAft>
                <a:spcPts val="600"/>
              </a:spcAft>
            </a:pPr>
            <a:r>
              <a:rPr lang="en-US" sz="2400" spc="-20" dirty="0" err="1">
                <a:solidFill>
                  <a:schemeClr val="accent1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Andere</a:t>
            </a:r>
            <a:r>
              <a:rPr lang="en-US" sz="2400" spc="-20" dirty="0">
                <a:solidFill>
                  <a:schemeClr val="accent1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 </a:t>
            </a:r>
            <a:r>
              <a:rPr lang="en-US" sz="2400" spc="-20" dirty="0" err="1">
                <a:solidFill>
                  <a:schemeClr val="accent1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patiënten</a:t>
            </a:r>
            <a:endParaRPr lang="en-US" sz="2400" kern="1200" spc="-20" dirty="0">
              <a:solidFill>
                <a:schemeClr val="accent1">
                  <a:lumMod val="50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j-cs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14452042-7099-4F31-8DBE-FBCBF1A51CCA}"/>
              </a:ext>
            </a:extLst>
          </p:cNvPr>
          <p:cNvSpPr txBox="1">
            <a:spLocks noGrp="1"/>
          </p:cNvSpPr>
          <p:nvPr/>
        </p:nvSpPr>
        <p:spPr>
          <a:xfrm>
            <a:off x="588728" y="585450"/>
            <a:ext cx="5194852" cy="9326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>
              <a:defRPr sz="5250" b="1" i="0">
                <a:solidFill>
                  <a:srgbClr val="00AE8D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algn="ctr">
              <a:spcBef>
                <a:spcPct val="0"/>
              </a:spcBef>
              <a:spcAft>
                <a:spcPts val="600"/>
              </a:spcAft>
            </a:pPr>
            <a:r>
              <a:rPr lang="en-US" sz="2400" kern="1200" spc="-20" dirty="0" err="1">
                <a:solidFill>
                  <a:schemeClr val="accent1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Asielzoekers</a:t>
            </a:r>
            <a:r>
              <a:rPr lang="en-US" sz="2400" kern="1200" spc="-20" dirty="0">
                <a:solidFill>
                  <a:schemeClr val="accent1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 met COA-</a:t>
            </a:r>
            <a:r>
              <a:rPr lang="en-US" sz="2400" kern="1200" spc="-20" dirty="0" err="1">
                <a:solidFill>
                  <a:schemeClr val="accent1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zorgnummer</a:t>
            </a:r>
            <a:endParaRPr lang="en-US" sz="2400" kern="1200" spc="-20" dirty="0">
              <a:solidFill>
                <a:schemeClr val="accent1">
                  <a:lumMod val="50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j-cs"/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B6D8B522-981D-41CC-9C25-D65AFB6FD0D7}"/>
              </a:ext>
            </a:extLst>
          </p:cNvPr>
          <p:cNvSpPr txBox="1"/>
          <p:nvPr/>
        </p:nvSpPr>
        <p:spPr>
          <a:xfrm>
            <a:off x="6854015" y="1622470"/>
            <a:ext cx="4359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>
                <a:solidFill>
                  <a:srgbClr val="4472C4"/>
                </a:solidFill>
              </a:rPr>
              <a:t>Afhankelijk</a:t>
            </a:r>
            <a:r>
              <a:rPr lang="en-GB" sz="2400" dirty="0">
                <a:solidFill>
                  <a:srgbClr val="4472C4"/>
                </a:solidFill>
              </a:rPr>
              <a:t> van </a:t>
            </a:r>
            <a:r>
              <a:rPr lang="en-GB" sz="2400" dirty="0" err="1">
                <a:solidFill>
                  <a:srgbClr val="4472C4"/>
                </a:solidFill>
              </a:rPr>
              <a:t>afspraken</a:t>
            </a:r>
            <a:endParaRPr lang="en-GB" sz="2400" dirty="0">
              <a:solidFill>
                <a:srgbClr val="4472C4"/>
              </a:solidFill>
            </a:endParaRPr>
          </a:p>
          <a:p>
            <a:pPr algn="ctr"/>
            <a:r>
              <a:rPr lang="en-GB" sz="2400" dirty="0" err="1">
                <a:solidFill>
                  <a:srgbClr val="4472C4"/>
                </a:solidFill>
              </a:rPr>
              <a:t>ziekenhuizen</a:t>
            </a:r>
            <a:r>
              <a:rPr lang="en-GB" sz="2400" dirty="0">
                <a:solidFill>
                  <a:srgbClr val="4472C4"/>
                </a:solidFill>
              </a:rPr>
              <a:t> </a:t>
            </a:r>
            <a:r>
              <a:rPr lang="en-GB" sz="2400" dirty="0" err="1">
                <a:solidFill>
                  <a:srgbClr val="4472C4"/>
                </a:solidFill>
              </a:rPr>
              <a:t>meestal</a:t>
            </a:r>
            <a:r>
              <a:rPr lang="en-GB" sz="2400" dirty="0">
                <a:solidFill>
                  <a:srgbClr val="4472C4"/>
                </a:solidFill>
              </a:rPr>
              <a:t>:</a:t>
            </a:r>
            <a:endParaRPr lang="nl-NL" sz="2400" dirty="0">
              <a:solidFill>
                <a:srgbClr val="4472C4"/>
              </a:solidFill>
            </a:endParaRP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54CDC2A4-1951-4E55-AE86-4CD1B3A9A5D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578" t="31198" r="70291" b="11760"/>
          <a:stretch/>
        </p:blipFill>
        <p:spPr>
          <a:xfrm>
            <a:off x="9579942" y="2592736"/>
            <a:ext cx="1633725" cy="2891180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953AC7BD-B8AD-43DF-A633-23ECFD1C207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6861" r="87840" b="83597"/>
          <a:stretch/>
        </p:blipFill>
        <p:spPr>
          <a:xfrm>
            <a:off x="6231541" y="3194962"/>
            <a:ext cx="3077147" cy="1358284"/>
          </a:xfrm>
          <a:prstGeom prst="rect">
            <a:avLst/>
          </a:prstGeom>
        </p:spPr>
      </p:pic>
      <p:sp>
        <p:nvSpPr>
          <p:cNvPr id="19" name="Titel 1">
            <a:extLst>
              <a:ext uri="{FF2B5EF4-FFF2-40B4-BE49-F238E27FC236}">
                <a16:creationId xmlns:a16="http://schemas.microsoft.com/office/drawing/2014/main" id="{C4977FC7-73C1-404F-8422-DE4C13E95DAF}"/>
              </a:ext>
            </a:extLst>
          </p:cNvPr>
          <p:cNvSpPr txBox="1">
            <a:spLocks/>
          </p:cNvSpPr>
          <p:nvPr/>
        </p:nvSpPr>
        <p:spPr>
          <a:xfrm>
            <a:off x="883695" y="396644"/>
            <a:ext cx="10572750" cy="676176"/>
          </a:xfrm>
          <a:prstGeom prst="rect">
            <a:avLst/>
          </a:prstGeom>
          <a:solidFill>
            <a:srgbClr val="3871C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4000"/>
              </a:lnSpc>
            </a:pPr>
            <a:r>
              <a:rPr lang="en-GB" sz="3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Wat </a:t>
            </a:r>
            <a:r>
              <a:rPr lang="en-GB" sz="3200" dirty="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kunt</a:t>
            </a:r>
            <a:r>
              <a:rPr lang="en-GB" sz="3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u </a:t>
            </a:r>
            <a:r>
              <a:rPr lang="en-GB" sz="3200" dirty="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doen</a:t>
            </a:r>
            <a:r>
              <a:rPr lang="en-GB" sz="3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?</a:t>
            </a:r>
            <a:endParaRPr lang="nl-NL" sz="32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834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Afbeelding 24">
            <a:extLst>
              <a:ext uri="{FF2B5EF4-FFF2-40B4-BE49-F238E27FC236}">
                <a16:creationId xmlns:a16="http://schemas.microsoft.com/office/drawing/2014/main" id="{715D8BED-6E8F-474B-90E8-E9C6077741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57" t="14464" r="28788" b="55702"/>
          <a:stretch/>
        </p:blipFill>
        <p:spPr>
          <a:xfrm>
            <a:off x="1283928" y="910998"/>
            <a:ext cx="9624143" cy="292448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54D9BD21-9AAF-4AE6-B0F2-1674B572CB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39" t="44238" r="34910" b="33687"/>
          <a:stretch/>
        </p:blipFill>
        <p:spPr>
          <a:xfrm>
            <a:off x="249760" y="3962812"/>
            <a:ext cx="12072258" cy="2924480"/>
          </a:xfrm>
          <a:prstGeom prst="rect">
            <a:avLst/>
          </a:prstGeom>
        </p:spPr>
      </p:pic>
      <p:sp>
        <p:nvSpPr>
          <p:cNvPr id="30" name="Titel 1">
            <a:extLst>
              <a:ext uri="{FF2B5EF4-FFF2-40B4-BE49-F238E27FC236}">
                <a16:creationId xmlns:a16="http://schemas.microsoft.com/office/drawing/2014/main" id="{CDCC0177-C99B-41E6-8D92-12CD598BD3F7}"/>
              </a:ext>
            </a:extLst>
          </p:cNvPr>
          <p:cNvSpPr txBox="1">
            <a:spLocks/>
          </p:cNvSpPr>
          <p:nvPr/>
        </p:nvSpPr>
        <p:spPr>
          <a:xfrm>
            <a:off x="883695" y="396644"/>
            <a:ext cx="10572750" cy="676176"/>
          </a:xfrm>
          <a:prstGeom prst="rect">
            <a:avLst/>
          </a:prstGeom>
          <a:solidFill>
            <a:srgbClr val="3871C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4000"/>
              </a:lnSpc>
            </a:pPr>
            <a:r>
              <a:rPr lang="en-GB" sz="3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Wat </a:t>
            </a:r>
            <a:r>
              <a:rPr lang="en-GB" sz="3200" dirty="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kunt</a:t>
            </a:r>
            <a:r>
              <a:rPr lang="en-GB" sz="3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u </a:t>
            </a:r>
            <a:r>
              <a:rPr lang="en-GB" sz="3200" dirty="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doen</a:t>
            </a:r>
            <a:r>
              <a:rPr lang="en-GB" sz="3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?</a:t>
            </a:r>
            <a:endParaRPr lang="nl-NL" sz="32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99326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91D98049-7780-43D8-9DB1-F338717C31A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72" r="1722" b="29424"/>
          <a:stretch/>
        </p:blipFill>
        <p:spPr>
          <a:xfrm>
            <a:off x="6793112" y="3830506"/>
            <a:ext cx="4461171" cy="1146584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25B5FF9F-6F2F-45BC-A568-144A6E75C356}"/>
              </a:ext>
            </a:extLst>
          </p:cNvPr>
          <p:cNvSpPr txBox="1"/>
          <p:nvPr/>
        </p:nvSpPr>
        <p:spPr>
          <a:xfrm>
            <a:off x="7370695" y="2922943"/>
            <a:ext cx="33060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2000" dirty="0">
              <a:solidFill>
                <a:srgbClr val="3772C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/>
            <a:r>
              <a:rPr lang="en-GB" sz="2000" dirty="0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goosen@johannes-wier.nl</a:t>
            </a:r>
            <a:endParaRPr lang="nl-NL" sz="2000" dirty="0">
              <a:solidFill>
                <a:srgbClr val="3772C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5A2C7121-3A2D-4D6B-A804-FD66D237FEE4}"/>
              </a:ext>
            </a:extLst>
          </p:cNvPr>
          <p:cNvSpPr txBox="1">
            <a:spLocks/>
          </p:cNvSpPr>
          <p:nvPr/>
        </p:nvSpPr>
        <p:spPr>
          <a:xfrm>
            <a:off x="6793112" y="1600860"/>
            <a:ext cx="4588810" cy="1127304"/>
          </a:xfrm>
          <a:prstGeom prst="rect">
            <a:avLst/>
          </a:prstGeom>
          <a:solidFill>
            <a:srgbClr val="3871BF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4000"/>
              </a:lnSpc>
            </a:pPr>
            <a:r>
              <a:rPr lang="nl-NL" sz="32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Ieder mens heeft recht op zorg</a:t>
            </a:r>
          </a:p>
        </p:txBody>
      </p:sp>
      <p:pic>
        <p:nvPicPr>
          <p:cNvPr id="13" name="Afbeelding 12" descr="Afbeelding met tekst, persoon, person, teken&#10;&#10;Automatisch gegenereerde beschrijving">
            <a:extLst>
              <a:ext uri="{FF2B5EF4-FFF2-40B4-BE49-F238E27FC236}">
                <a16:creationId xmlns:a16="http://schemas.microsoft.com/office/drawing/2014/main" id="{FFEB430A-7673-49B4-8BBB-FC7FFAC25A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091" y="0"/>
            <a:ext cx="4873962" cy="6892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459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A5715AFB-4682-4F81-B2F2-CA4B284819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535" t="20881" r="24482" b="22874"/>
          <a:stretch/>
        </p:blipFill>
        <p:spPr>
          <a:xfrm>
            <a:off x="2607702" y="1245870"/>
            <a:ext cx="6469968" cy="3302472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E4A5FAE8-0715-40A6-9838-CEC9CA16777A}"/>
              </a:ext>
            </a:extLst>
          </p:cNvPr>
          <p:cNvSpPr txBox="1"/>
          <p:nvPr/>
        </p:nvSpPr>
        <p:spPr>
          <a:xfrm>
            <a:off x="2482487" y="5201977"/>
            <a:ext cx="6426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Filmpje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jeugdgezondheidszorg</a:t>
            </a:r>
            <a:endParaRPr lang="nl-NL" dirty="0">
              <a:solidFill>
                <a:schemeClr val="accent1">
                  <a:lumMod val="75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6" name="Afbeelding 5" descr="Afbeelding met verlicht, licht, donker, zitten&#10;&#10;Automatisch gegenereerde beschrijving">
            <a:extLst>
              <a:ext uri="{FF2B5EF4-FFF2-40B4-BE49-F238E27FC236}">
                <a16:creationId xmlns:a16="http://schemas.microsoft.com/office/drawing/2014/main" id="{9F429E5A-AFAC-48F7-A83B-4FC54F9E707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6311" y="5845629"/>
            <a:ext cx="2119659" cy="551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170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2F66B205-668E-41E6-A5DD-24B80C801E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6930" t="11404" r="41052" b="14659"/>
          <a:stretch/>
        </p:blipFill>
        <p:spPr>
          <a:xfrm>
            <a:off x="726141" y="1280599"/>
            <a:ext cx="3666661" cy="4762784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6" name="Afbeelding 5" descr="Afbeelding met verlicht, licht, donker, zitten&#10;&#10;Automatisch gegenereerde beschrijving">
            <a:extLst>
              <a:ext uri="{FF2B5EF4-FFF2-40B4-BE49-F238E27FC236}">
                <a16:creationId xmlns:a16="http://schemas.microsoft.com/office/drawing/2014/main" id="{01397044-49D1-4262-9C05-4E0871FCAF5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6311" y="5845629"/>
            <a:ext cx="2119659" cy="551755"/>
          </a:xfrm>
          <a:prstGeom prst="rect">
            <a:avLst/>
          </a:prstGeom>
        </p:spPr>
      </p:pic>
      <p:sp>
        <p:nvSpPr>
          <p:cNvPr id="7" name="object 2">
            <a:extLst>
              <a:ext uri="{FF2B5EF4-FFF2-40B4-BE49-F238E27FC236}">
                <a16:creationId xmlns:a16="http://schemas.microsoft.com/office/drawing/2014/main" id="{BBF5C594-5434-478F-93DC-FBFBAB178425}"/>
              </a:ext>
            </a:extLst>
          </p:cNvPr>
          <p:cNvSpPr txBox="1">
            <a:spLocks noGrp="1"/>
          </p:cNvSpPr>
          <p:nvPr/>
        </p:nvSpPr>
        <p:spPr>
          <a:xfrm>
            <a:off x="1124565" y="-24821"/>
            <a:ext cx="9942869" cy="9326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 sz="5250" b="1" i="0">
                <a:solidFill>
                  <a:srgbClr val="00AE8D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kern="1200" spc="-20" dirty="0" err="1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Wanneer</a:t>
            </a:r>
            <a:r>
              <a:rPr lang="en-US" sz="3200" kern="1200" spc="-20" dirty="0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 </a:t>
            </a:r>
            <a:r>
              <a:rPr lang="en-US" sz="3200" kern="1200" spc="-20" dirty="0" err="1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schakel</a:t>
            </a:r>
            <a:r>
              <a:rPr lang="en-US" sz="3200" kern="1200" spc="-20" dirty="0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 </a:t>
            </a:r>
            <a:r>
              <a:rPr lang="en-US" sz="3200" spc="-20" dirty="0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je </a:t>
            </a:r>
            <a:r>
              <a:rPr lang="en-US" sz="3200" spc="-20" dirty="0" err="1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een</a:t>
            </a:r>
            <a:r>
              <a:rPr lang="en-US" sz="3200" spc="-20" dirty="0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 </a:t>
            </a:r>
            <a:r>
              <a:rPr lang="en-US" sz="3200" kern="1200" spc="-20" dirty="0" err="1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tolk</a:t>
            </a:r>
            <a:r>
              <a:rPr lang="en-US" sz="3200" kern="1200" spc="-20" dirty="0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 in?</a:t>
            </a:r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EA15B208-A28B-45B9-B7E0-D47B33E5B36C}"/>
              </a:ext>
            </a:extLst>
          </p:cNvPr>
          <p:cNvSpPr txBox="1">
            <a:spLocks noGrp="1"/>
          </p:cNvSpPr>
          <p:nvPr/>
        </p:nvSpPr>
        <p:spPr>
          <a:xfrm>
            <a:off x="4626113" y="1999300"/>
            <a:ext cx="7169857" cy="266317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>
              <a:defRPr sz="5250" b="1" i="0">
                <a:solidFill>
                  <a:srgbClr val="00AE8D"/>
                </a:solidFill>
                <a:latin typeface="Arial"/>
                <a:ea typeface="+mj-ea"/>
                <a:cs typeface="Arial"/>
              </a:defRPr>
            </a:lvl1pPr>
          </a:lstStyle>
          <a:p>
            <a:pPr marL="469900" indent="-45720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0" spc="-20" dirty="0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´</a:t>
            </a:r>
            <a:r>
              <a:rPr lang="en-US" sz="2400" b="0" spc="-20" dirty="0" err="1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Wanneer</a:t>
            </a:r>
            <a:r>
              <a:rPr lang="en-US" sz="2400" b="0" spc="-20" dirty="0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 </a:t>
            </a:r>
            <a:r>
              <a:rPr lang="en-US" sz="2400" b="0" spc="-20" dirty="0" err="1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nodig</a:t>
            </a:r>
            <a:r>
              <a:rPr lang="en-US" sz="2400" b="0" spc="-20" dirty="0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 om </a:t>
            </a:r>
            <a:r>
              <a:rPr lang="en-US" sz="2400" b="0" spc="-20" dirty="0" err="1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goede</a:t>
            </a:r>
            <a:r>
              <a:rPr lang="en-US" sz="2400" b="0" spc="-20" dirty="0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 </a:t>
            </a:r>
            <a:r>
              <a:rPr lang="en-US" sz="2400" b="0" spc="-20" dirty="0" err="1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zorg</a:t>
            </a:r>
            <a:r>
              <a:rPr lang="en-US" sz="2400" b="0" spc="-20" dirty="0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 </a:t>
            </a:r>
            <a:r>
              <a:rPr lang="en-US" sz="2400" b="0" spc="-20" dirty="0" err="1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te</a:t>
            </a:r>
            <a:r>
              <a:rPr lang="en-US" sz="2400" b="0" spc="-20" dirty="0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 </a:t>
            </a:r>
            <a:r>
              <a:rPr lang="en-US" sz="2400" b="0" spc="-20" dirty="0" err="1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kunnen</a:t>
            </a:r>
            <a:r>
              <a:rPr lang="en-US" sz="2400" b="0" spc="-20" dirty="0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 </a:t>
            </a:r>
            <a:r>
              <a:rPr lang="en-US" sz="2400" b="0" spc="-20" dirty="0" err="1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bieden</a:t>
            </a:r>
            <a:r>
              <a:rPr lang="en-US" sz="2400" b="0" spc="-20" dirty="0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´</a:t>
            </a:r>
          </a:p>
          <a:p>
            <a:pPr marL="469900" indent="-45720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800" b="0" spc="-20" dirty="0">
              <a:solidFill>
                <a:srgbClr val="3772C0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j-cs"/>
            </a:endParaRPr>
          </a:p>
          <a:p>
            <a:pPr marL="469900" indent="-45720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0" spc="-20" dirty="0" err="1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Bij</a:t>
            </a:r>
            <a:r>
              <a:rPr lang="en-US" sz="2400" b="0" spc="-20" dirty="0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 </a:t>
            </a:r>
            <a:r>
              <a:rPr lang="en-US" sz="2400" b="0" spc="-20" dirty="0" err="1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een</a:t>
            </a:r>
            <a:r>
              <a:rPr lang="en-US" sz="2400" b="0" spc="-20" dirty="0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 </a:t>
            </a:r>
            <a:r>
              <a:rPr lang="en-US" sz="2400" b="0" spc="-20" dirty="0" err="1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complexe</a:t>
            </a:r>
            <a:r>
              <a:rPr lang="en-US" sz="2400" b="0" spc="-20" dirty="0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 </a:t>
            </a:r>
            <a:r>
              <a:rPr lang="en-US" sz="2400" b="0" spc="-20" dirty="0" err="1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zorgvraag</a:t>
            </a:r>
            <a:r>
              <a:rPr lang="en-US" sz="2400" b="0" spc="-20" dirty="0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:                                     </a:t>
            </a:r>
            <a:r>
              <a:rPr lang="en-US" sz="2400" b="0" spc="-20" dirty="0" err="1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ingrijpend</a:t>
            </a:r>
            <a:r>
              <a:rPr lang="en-US" sz="2400" b="0" spc="-20" dirty="0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, </a:t>
            </a:r>
            <a:r>
              <a:rPr lang="en-US" sz="2400" b="0" spc="-20" dirty="0" err="1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vertrouwelijk</a:t>
            </a:r>
            <a:r>
              <a:rPr lang="en-US" sz="2400" b="0" spc="-20" dirty="0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 of </a:t>
            </a:r>
            <a:r>
              <a:rPr lang="en-US" sz="2400" b="0" spc="-20" dirty="0" err="1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emotioneel</a:t>
            </a:r>
            <a:endParaRPr lang="en-US" sz="2400" b="0" spc="-20" dirty="0">
              <a:solidFill>
                <a:srgbClr val="3772C0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j-cs"/>
            </a:endParaRPr>
          </a:p>
          <a:p>
            <a:pPr marL="469900" indent="-45720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800" b="0" spc="-20" dirty="0">
              <a:solidFill>
                <a:srgbClr val="3772C0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j-cs"/>
            </a:endParaRPr>
          </a:p>
          <a:p>
            <a:pPr marL="469900" indent="-45720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0" spc="-20" dirty="0" err="1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Wanneer</a:t>
            </a:r>
            <a:r>
              <a:rPr lang="en-US" sz="2400" b="0" spc="-20" dirty="0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 </a:t>
            </a:r>
            <a:r>
              <a:rPr lang="en-US" sz="2400" b="0" spc="-20" dirty="0" err="1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een</a:t>
            </a:r>
            <a:r>
              <a:rPr lang="en-US" sz="2400" b="0" spc="-20" dirty="0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 kind </a:t>
            </a:r>
            <a:r>
              <a:rPr lang="en-US" sz="2400" b="0" spc="-20" dirty="0" err="1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als</a:t>
            </a:r>
            <a:r>
              <a:rPr lang="en-US" sz="2400" b="0" spc="-20" dirty="0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 </a:t>
            </a:r>
            <a:r>
              <a:rPr lang="en-US" sz="2400" b="0" spc="-20" dirty="0" err="1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tolk</a:t>
            </a:r>
            <a:r>
              <a:rPr lang="en-US" sz="2400" b="0" spc="-20" dirty="0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 </a:t>
            </a:r>
            <a:r>
              <a:rPr lang="en-US" sz="2400" b="0" spc="-20" dirty="0" err="1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wordt</a:t>
            </a:r>
            <a:r>
              <a:rPr lang="en-US" sz="2400" b="0" spc="-20" dirty="0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 </a:t>
            </a:r>
            <a:r>
              <a:rPr lang="en-US" sz="2400" b="0" spc="-20" dirty="0" err="1">
                <a:solidFill>
                  <a:srgbClr val="3772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voorgesteld</a:t>
            </a:r>
            <a:endParaRPr lang="en-US" sz="2400" b="0" kern="1200" spc="-20" dirty="0">
              <a:solidFill>
                <a:srgbClr val="3772C0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18829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en rechts, midden, links gedoogkabinet - NRC">
            <a:extLst>
              <a:ext uri="{FF2B5EF4-FFF2-40B4-BE49-F238E27FC236}">
                <a16:creationId xmlns:a16="http://schemas.microsoft.com/office/drawing/2014/main" id="{1D4BFB81-CD6B-4968-8D5A-7F4EE16596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769" y="1165631"/>
            <a:ext cx="5358781" cy="349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5FEB2BC6-0B79-4DB2-9999-9E41D5AC8C0F}"/>
              </a:ext>
            </a:extLst>
          </p:cNvPr>
          <p:cNvSpPr txBox="1"/>
          <p:nvPr/>
        </p:nvSpPr>
        <p:spPr>
          <a:xfrm>
            <a:off x="1332752" y="5057509"/>
            <a:ext cx="3513568" cy="967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2000" dirty="0">
                <a:solidFill>
                  <a:schemeClr val="accent1">
                    <a:lumMod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‘</a:t>
            </a:r>
            <a:r>
              <a:rPr lang="en-GB" sz="2000" dirty="0" err="1">
                <a:solidFill>
                  <a:schemeClr val="accent1">
                    <a:lumMod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bezuiniging</a:t>
            </a:r>
            <a:r>
              <a:rPr lang="en-GB" sz="2000" dirty="0">
                <a:solidFill>
                  <a:schemeClr val="accent1">
                    <a:lumMod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’ 19 </a:t>
            </a:r>
            <a:r>
              <a:rPr lang="en-GB" sz="2000" dirty="0" err="1">
                <a:solidFill>
                  <a:schemeClr val="accent1">
                    <a:lumMod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miljoen</a:t>
            </a:r>
            <a:r>
              <a:rPr lang="en-GB" sz="2000" dirty="0">
                <a:solidFill>
                  <a:schemeClr val="accent1">
                    <a:lumMod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euro op VWS-</a:t>
            </a:r>
            <a:r>
              <a:rPr lang="en-GB" sz="2000" dirty="0" err="1">
                <a:solidFill>
                  <a:schemeClr val="accent1">
                    <a:lumMod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begroting</a:t>
            </a:r>
            <a:endParaRPr lang="nl-NL" sz="2000" dirty="0">
              <a:solidFill>
                <a:schemeClr val="accent1">
                  <a:lumMod val="75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6" name="Afbeelding 5" descr="Afbeelding met verlicht, licht, donker, zitten&#10;&#10;Automatisch gegenereerde beschrijving">
            <a:extLst>
              <a:ext uri="{FF2B5EF4-FFF2-40B4-BE49-F238E27FC236}">
                <a16:creationId xmlns:a16="http://schemas.microsoft.com/office/drawing/2014/main" id="{9053C18F-DCBD-4200-A58D-F3A43E51E0E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6311" y="5845629"/>
            <a:ext cx="2119659" cy="551755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D539C236-1FB8-448E-A316-E4D15B9BADAA}"/>
              </a:ext>
            </a:extLst>
          </p:cNvPr>
          <p:cNvSpPr txBox="1"/>
          <p:nvPr/>
        </p:nvSpPr>
        <p:spPr>
          <a:xfrm>
            <a:off x="6270453" y="1786154"/>
            <a:ext cx="59215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>
                <a:solidFill>
                  <a:srgbClr val="4472C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Vanaf</a:t>
            </a:r>
            <a:r>
              <a:rPr lang="en-GB" sz="2400" b="1" dirty="0">
                <a:solidFill>
                  <a:srgbClr val="4472C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2012 </a:t>
            </a:r>
            <a:r>
              <a:rPr lang="en-GB" sz="2400" b="1" dirty="0" err="1">
                <a:solidFill>
                  <a:srgbClr val="4472C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inschakelen</a:t>
            </a:r>
            <a:r>
              <a:rPr lang="en-GB" sz="2400" b="1" dirty="0">
                <a:solidFill>
                  <a:srgbClr val="4472C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GB" sz="2400" b="1" dirty="0" err="1">
                <a:solidFill>
                  <a:srgbClr val="4472C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tolk</a:t>
            </a:r>
            <a:r>
              <a:rPr lang="en-GB" sz="2400" b="1" dirty="0">
                <a:solidFill>
                  <a:srgbClr val="4472C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:</a:t>
            </a:r>
          </a:p>
          <a:p>
            <a:endParaRPr lang="en-GB" sz="2400" b="1" dirty="0">
              <a:solidFill>
                <a:srgbClr val="4472C4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4472C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Voor </a:t>
            </a:r>
            <a:r>
              <a:rPr lang="en-GB" sz="2400" dirty="0" err="1">
                <a:solidFill>
                  <a:srgbClr val="4472C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veel</a:t>
            </a:r>
            <a:r>
              <a:rPr lang="en-GB" sz="2400" dirty="0">
                <a:solidFill>
                  <a:srgbClr val="4472C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GB" sz="2400" dirty="0" err="1">
                <a:solidFill>
                  <a:srgbClr val="4472C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zorgverleners</a:t>
            </a:r>
            <a:r>
              <a:rPr lang="en-GB" sz="2400" dirty="0">
                <a:solidFill>
                  <a:srgbClr val="4472C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GB" sz="2400" dirty="0" err="1">
                <a:solidFill>
                  <a:srgbClr val="4472C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niet</a:t>
            </a:r>
            <a:r>
              <a:rPr lang="en-GB" sz="2400" dirty="0">
                <a:solidFill>
                  <a:srgbClr val="4472C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GB" sz="2400" dirty="0" err="1">
                <a:solidFill>
                  <a:srgbClr val="4472C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mogelijk</a:t>
            </a:r>
            <a:endParaRPr lang="en-GB" sz="2400" dirty="0">
              <a:solidFill>
                <a:srgbClr val="4472C4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4472C4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 err="1">
                <a:solidFill>
                  <a:srgbClr val="4472C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Beleid</a:t>
            </a:r>
            <a:r>
              <a:rPr lang="en-GB" sz="2400" dirty="0">
                <a:solidFill>
                  <a:srgbClr val="4472C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was </a:t>
            </a:r>
            <a:r>
              <a:rPr lang="en-GB" sz="2400" dirty="0" err="1">
                <a:solidFill>
                  <a:srgbClr val="4472C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een</a:t>
            </a:r>
            <a:r>
              <a:rPr lang="en-GB" sz="2400" dirty="0">
                <a:solidFill>
                  <a:srgbClr val="4472C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GB" sz="2400" dirty="0" err="1">
                <a:solidFill>
                  <a:srgbClr val="4472C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paar</a:t>
            </a:r>
            <a:r>
              <a:rPr lang="en-GB" sz="2400" dirty="0">
                <a:solidFill>
                  <a:srgbClr val="4472C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GB" sz="2400" dirty="0" err="1">
                <a:solidFill>
                  <a:srgbClr val="4472C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jaar</a:t>
            </a:r>
            <a:r>
              <a:rPr lang="en-GB" sz="2400" dirty="0">
                <a:solidFill>
                  <a:srgbClr val="4472C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: ‘</a:t>
            </a:r>
            <a:r>
              <a:rPr lang="en-GB" sz="2400" dirty="0" err="1">
                <a:solidFill>
                  <a:srgbClr val="4472C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zelf</a:t>
            </a:r>
            <a:r>
              <a:rPr lang="en-GB" sz="2400" dirty="0">
                <a:solidFill>
                  <a:srgbClr val="4472C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GB" sz="2400" dirty="0" err="1">
                <a:solidFill>
                  <a:srgbClr val="4472C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oplossen</a:t>
            </a:r>
            <a:r>
              <a:rPr lang="en-GB" sz="2400" dirty="0">
                <a:solidFill>
                  <a:srgbClr val="4472C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’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4472C4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 err="1">
                <a:solidFill>
                  <a:srgbClr val="4472C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Overal</a:t>
            </a:r>
            <a:r>
              <a:rPr lang="en-GB" sz="2400" dirty="0">
                <a:solidFill>
                  <a:srgbClr val="4472C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GB" sz="2400" dirty="0" err="1">
                <a:solidFill>
                  <a:srgbClr val="4472C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anders</a:t>
            </a:r>
            <a:r>
              <a:rPr lang="en-GB" sz="2400" dirty="0">
                <a:solidFill>
                  <a:srgbClr val="4472C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GB" sz="2400" dirty="0" err="1">
                <a:solidFill>
                  <a:srgbClr val="4472C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geregeld</a:t>
            </a:r>
            <a:endParaRPr lang="en-GB" sz="2400" dirty="0">
              <a:solidFill>
                <a:srgbClr val="4472C4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9842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D9B1A5BD-2C16-40EF-A833-AA63374257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280" y="1280160"/>
            <a:ext cx="7035031" cy="4690020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97258CE3-02FC-44E3-9467-3E4CA25CB777}"/>
              </a:ext>
            </a:extLst>
          </p:cNvPr>
          <p:cNvSpPr txBox="1">
            <a:spLocks/>
          </p:cNvSpPr>
          <p:nvPr/>
        </p:nvSpPr>
        <p:spPr>
          <a:xfrm>
            <a:off x="3309331" y="471020"/>
            <a:ext cx="6099116" cy="619729"/>
          </a:xfrm>
          <a:prstGeom prst="rect">
            <a:avLst/>
          </a:prstGeom>
          <a:solidFill>
            <a:srgbClr val="3871BF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4000"/>
              </a:lnSpc>
            </a:pPr>
            <a:r>
              <a:rPr lang="nl-NL" sz="36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Ieder mens heeft recht op zorg</a:t>
            </a:r>
          </a:p>
        </p:txBody>
      </p:sp>
      <p:pic>
        <p:nvPicPr>
          <p:cNvPr id="8" name="Afbeelding 7" descr="Afbeelding met verlicht, licht, donker, zitten&#10;&#10;Automatisch gegenereerde beschrijving">
            <a:extLst>
              <a:ext uri="{FF2B5EF4-FFF2-40B4-BE49-F238E27FC236}">
                <a16:creationId xmlns:a16="http://schemas.microsoft.com/office/drawing/2014/main" id="{C7E22CB2-6809-4AAA-8938-187855B4EE1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6311" y="5845629"/>
            <a:ext cx="2119659" cy="551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826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5E627A39-00DC-4529-AA22-59B136A7E6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59" t="35232" r="32084" b="29183"/>
          <a:stretch/>
        </p:blipFill>
        <p:spPr>
          <a:xfrm>
            <a:off x="828265" y="983388"/>
            <a:ext cx="10765540" cy="422445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2" name="Inkt 11">
                <a:extLst>
                  <a:ext uri="{FF2B5EF4-FFF2-40B4-BE49-F238E27FC236}">
                    <a16:creationId xmlns:a16="http://schemas.microsoft.com/office/drawing/2014/main" id="{107B4F1D-B218-40F0-8DFD-CE97A227682D}"/>
                  </a:ext>
                </a:extLst>
              </p14:cNvPr>
              <p14:cNvContentPartPr/>
              <p14:nvPr/>
            </p14:nvContentPartPr>
            <p14:xfrm>
              <a:off x="6909058" y="3882788"/>
              <a:ext cx="3530160" cy="126000"/>
            </p14:xfrm>
          </p:contentPart>
        </mc:Choice>
        <mc:Fallback xmlns="">
          <p:pic>
            <p:nvPicPr>
              <p:cNvPr id="12" name="Inkt 11">
                <a:extLst>
                  <a:ext uri="{FF2B5EF4-FFF2-40B4-BE49-F238E27FC236}">
                    <a16:creationId xmlns:a16="http://schemas.microsoft.com/office/drawing/2014/main" id="{107B4F1D-B218-40F0-8DFD-CE97A227682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819418" y="3702788"/>
                <a:ext cx="3709800" cy="48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3" name="Inkt 12">
                <a:extLst>
                  <a:ext uri="{FF2B5EF4-FFF2-40B4-BE49-F238E27FC236}">
                    <a16:creationId xmlns:a16="http://schemas.microsoft.com/office/drawing/2014/main" id="{6772FBF7-AF70-41D8-BA2C-D746C629614C}"/>
                  </a:ext>
                </a:extLst>
              </p14:cNvPr>
              <p14:cNvContentPartPr/>
              <p14:nvPr/>
            </p14:nvContentPartPr>
            <p14:xfrm>
              <a:off x="1028818" y="4260788"/>
              <a:ext cx="4795920" cy="142920"/>
            </p14:xfrm>
          </p:contentPart>
        </mc:Choice>
        <mc:Fallback xmlns="">
          <p:pic>
            <p:nvPicPr>
              <p:cNvPr id="13" name="Inkt 12">
                <a:extLst>
                  <a:ext uri="{FF2B5EF4-FFF2-40B4-BE49-F238E27FC236}">
                    <a16:creationId xmlns:a16="http://schemas.microsoft.com/office/drawing/2014/main" id="{6772FBF7-AF70-41D8-BA2C-D746C629614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39178" y="4081148"/>
                <a:ext cx="4975560" cy="502560"/>
              </a:xfrm>
              <a:prstGeom prst="rect">
                <a:avLst/>
              </a:prstGeom>
            </p:spPr>
          </p:pic>
        </mc:Fallback>
      </mc:AlternateContent>
      <p:pic>
        <p:nvPicPr>
          <p:cNvPr id="15" name="Afbeelding 14">
            <a:extLst>
              <a:ext uri="{FF2B5EF4-FFF2-40B4-BE49-F238E27FC236}">
                <a16:creationId xmlns:a16="http://schemas.microsoft.com/office/drawing/2014/main" id="{AFCABF6D-D7FA-41B1-AD94-8F4FB4E00EA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9401" t="49007" r="32674" b="15408"/>
          <a:stretch/>
        </p:blipFill>
        <p:spPr>
          <a:xfrm>
            <a:off x="4386783" y="4856616"/>
            <a:ext cx="4254124" cy="1742289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9AE7F078-7938-4EA8-A569-7336EB10C1B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697" t="27726" r="72585" b="63277"/>
          <a:stretch/>
        </p:blipFill>
        <p:spPr>
          <a:xfrm>
            <a:off x="1679351" y="5207842"/>
            <a:ext cx="2394933" cy="859256"/>
          </a:xfrm>
          <a:prstGeom prst="rect">
            <a:avLst/>
          </a:prstGeom>
        </p:spPr>
      </p:pic>
      <p:sp>
        <p:nvSpPr>
          <p:cNvPr id="18" name="Titel 1">
            <a:extLst>
              <a:ext uri="{FF2B5EF4-FFF2-40B4-BE49-F238E27FC236}">
                <a16:creationId xmlns:a16="http://schemas.microsoft.com/office/drawing/2014/main" id="{D6E16B38-DFB2-469F-9FD7-FD9DD001D8B3}"/>
              </a:ext>
            </a:extLst>
          </p:cNvPr>
          <p:cNvSpPr txBox="1">
            <a:spLocks/>
          </p:cNvSpPr>
          <p:nvPr/>
        </p:nvSpPr>
        <p:spPr>
          <a:xfrm>
            <a:off x="3309331" y="471020"/>
            <a:ext cx="6099116" cy="619729"/>
          </a:xfrm>
          <a:prstGeom prst="rect">
            <a:avLst/>
          </a:prstGeom>
          <a:solidFill>
            <a:srgbClr val="3871BF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4000"/>
              </a:lnSpc>
            </a:pPr>
            <a:r>
              <a:rPr lang="en-GB" sz="3600" dirty="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Juridische</a:t>
            </a:r>
            <a:r>
              <a:rPr lang="en-GB" sz="36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analyse 2016</a:t>
            </a:r>
            <a:endParaRPr lang="nl-NL" sz="36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260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el 1">
            <a:extLst>
              <a:ext uri="{FF2B5EF4-FFF2-40B4-BE49-F238E27FC236}">
                <a16:creationId xmlns:a16="http://schemas.microsoft.com/office/drawing/2014/main" id="{4DA92E27-4FC5-4A13-A649-F8A21CA2EF44}"/>
              </a:ext>
            </a:extLst>
          </p:cNvPr>
          <p:cNvSpPr txBox="1">
            <a:spLocks/>
          </p:cNvSpPr>
          <p:nvPr/>
        </p:nvSpPr>
        <p:spPr>
          <a:xfrm>
            <a:off x="5486870" y="5666176"/>
            <a:ext cx="4188138" cy="676176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4000"/>
              </a:lnSpc>
            </a:pPr>
            <a:r>
              <a:rPr lang="en-GB" sz="3200" dirty="0">
                <a:solidFill>
                  <a:srgbClr val="4472C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+ </a:t>
            </a:r>
            <a:r>
              <a:rPr lang="en-GB" sz="3200" dirty="0" err="1">
                <a:solidFill>
                  <a:srgbClr val="4472C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ondertekenaars</a:t>
            </a:r>
            <a:endParaRPr lang="nl-NL" sz="3200" dirty="0">
              <a:solidFill>
                <a:srgbClr val="4472C4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16" name="object 2">
            <a:extLst>
              <a:ext uri="{FF2B5EF4-FFF2-40B4-BE49-F238E27FC236}">
                <a16:creationId xmlns:a16="http://schemas.microsoft.com/office/drawing/2014/main" id="{7CE3C1CF-7D81-4B95-8662-61B1FE006E9E}"/>
              </a:ext>
            </a:extLst>
          </p:cNvPr>
          <p:cNvSpPr txBox="1">
            <a:spLocks noGrp="1"/>
          </p:cNvSpPr>
          <p:nvPr/>
        </p:nvSpPr>
        <p:spPr>
          <a:xfrm>
            <a:off x="309497" y="2216858"/>
            <a:ext cx="5843672" cy="2167914"/>
          </a:xfrm>
          <a:prstGeom prst="rect">
            <a:avLst/>
          </a:prstGeom>
          <a:solidFill>
            <a:srgbClr val="3772C0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>
              <a:defRPr sz="5250" b="1" i="0">
                <a:solidFill>
                  <a:srgbClr val="00AE8D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algn="ctr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kern="1200" spc="-20" dirty="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Openbare</a:t>
            </a:r>
            <a:r>
              <a:rPr lang="en-US" sz="2800" kern="1200" spc="-2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 </a:t>
            </a:r>
            <a:r>
              <a:rPr lang="en-US" sz="2800" kern="1200" spc="-20" dirty="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oproep</a:t>
            </a:r>
            <a:r>
              <a:rPr lang="en-US" sz="2800" kern="1200" spc="-2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 </a:t>
            </a:r>
          </a:p>
          <a:p>
            <a:pPr marL="12700" algn="ctr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spc="-20" dirty="0" err="1">
                <a:solidFill>
                  <a:srgbClr val="FFFF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K</a:t>
            </a:r>
            <a:r>
              <a:rPr lang="en-US" sz="2800" kern="1200" spc="-20" dirty="0" err="1">
                <a:solidFill>
                  <a:srgbClr val="FFFF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waliteitsstandaard</a:t>
            </a:r>
            <a:r>
              <a:rPr lang="en-US" sz="2800" kern="1200" spc="-20" dirty="0">
                <a:solidFill>
                  <a:srgbClr val="FFFF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 </a:t>
            </a:r>
            <a:r>
              <a:rPr lang="en-US" sz="2800" kern="1200" spc="-20" dirty="0" err="1">
                <a:solidFill>
                  <a:srgbClr val="FFFF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Taalbarrières</a:t>
            </a:r>
            <a:r>
              <a:rPr lang="en-US" sz="2800" kern="1200" spc="-20" dirty="0">
                <a:solidFill>
                  <a:srgbClr val="FFFF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 in de </a:t>
            </a:r>
            <a:r>
              <a:rPr lang="en-US" sz="2800" kern="1200" spc="-20" dirty="0" err="1">
                <a:solidFill>
                  <a:srgbClr val="FFFF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zorg</a:t>
            </a:r>
            <a:r>
              <a:rPr lang="en-US" sz="2800" kern="1200" spc="-20" dirty="0">
                <a:solidFill>
                  <a:srgbClr val="FFFF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 </a:t>
            </a:r>
            <a:r>
              <a:rPr lang="en-US" sz="2800" kern="1200" spc="-20" dirty="0" err="1">
                <a:solidFill>
                  <a:srgbClr val="FFFF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en</a:t>
            </a:r>
            <a:r>
              <a:rPr lang="en-US" sz="2800" kern="1200" spc="-20" dirty="0">
                <a:solidFill>
                  <a:srgbClr val="FFFF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 het sociaal </a:t>
            </a:r>
            <a:r>
              <a:rPr lang="en-US" sz="2800" kern="1200" spc="-20" dirty="0" err="1">
                <a:solidFill>
                  <a:srgbClr val="FFFF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domein</a:t>
            </a:r>
            <a:endParaRPr lang="en-US" sz="2800" kern="1200" spc="-20" dirty="0">
              <a:solidFill>
                <a:srgbClr val="FFFF00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j-cs"/>
            </a:endParaRPr>
          </a:p>
        </p:txBody>
      </p:sp>
      <p:sp>
        <p:nvSpPr>
          <p:cNvPr id="31" name="Titel 1">
            <a:extLst>
              <a:ext uri="{FF2B5EF4-FFF2-40B4-BE49-F238E27FC236}">
                <a16:creationId xmlns:a16="http://schemas.microsoft.com/office/drawing/2014/main" id="{0A01225A-739A-4EBD-B448-5A5F39AD80ED}"/>
              </a:ext>
            </a:extLst>
          </p:cNvPr>
          <p:cNvSpPr txBox="1">
            <a:spLocks/>
          </p:cNvSpPr>
          <p:nvPr/>
        </p:nvSpPr>
        <p:spPr>
          <a:xfrm>
            <a:off x="883695" y="396644"/>
            <a:ext cx="10572750" cy="676176"/>
          </a:xfrm>
          <a:prstGeom prst="rect">
            <a:avLst/>
          </a:prstGeom>
          <a:solidFill>
            <a:srgbClr val="3871C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4000"/>
              </a:lnSpc>
            </a:pPr>
            <a:r>
              <a:rPr lang="en-GB" sz="3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Internationale </a:t>
            </a:r>
            <a:r>
              <a:rPr lang="en-GB" sz="3200" dirty="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dag</a:t>
            </a:r>
            <a:r>
              <a:rPr lang="en-GB" sz="3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GB" sz="3200" dirty="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rechten</a:t>
            </a:r>
            <a:r>
              <a:rPr lang="en-GB" sz="3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van de </a:t>
            </a:r>
            <a:r>
              <a:rPr lang="en-GB" sz="3200" dirty="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mens</a:t>
            </a:r>
            <a:r>
              <a:rPr lang="en-GB" sz="3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10 </a:t>
            </a:r>
            <a:r>
              <a:rPr lang="en-GB" sz="3200" dirty="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december</a:t>
            </a:r>
            <a:r>
              <a:rPr lang="en-GB" sz="3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2019</a:t>
            </a:r>
            <a:endParaRPr lang="nl-NL" sz="32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32" name="Afbeelding 31" descr="Afbeelding met verlicht, licht, donker, zitten&#10;&#10;Automatisch gegenereerde beschrijving">
            <a:extLst>
              <a:ext uri="{FF2B5EF4-FFF2-40B4-BE49-F238E27FC236}">
                <a16:creationId xmlns:a16="http://schemas.microsoft.com/office/drawing/2014/main" id="{396F304F-EF13-4DA2-9DF1-A6642F13096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769" y="5724624"/>
            <a:ext cx="2119659" cy="551755"/>
          </a:xfrm>
          <a:prstGeom prst="rect">
            <a:avLst/>
          </a:prstGeom>
        </p:spPr>
      </p:pic>
      <p:pic>
        <p:nvPicPr>
          <p:cNvPr id="34" name="Afbeelding 33">
            <a:extLst>
              <a:ext uri="{FF2B5EF4-FFF2-40B4-BE49-F238E27FC236}">
                <a16:creationId xmlns:a16="http://schemas.microsoft.com/office/drawing/2014/main" id="{E047C55C-43A1-4704-97CD-9A4F3019DA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7894" y="1866150"/>
            <a:ext cx="4688551" cy="312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0632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tekst&#10;&#10;Automatisch gegenereerde beschrijving">
            <a:extLst>
              <a:ext uri="{FF2B5EF4-FFF2-40B4-BE49-F238E27FC236}">
                <a16:creationId xmlns:a16="http://schemas.microsoft.com/office/drawing/2014/main" id="{C04F4E69-DD83-44D7-9D72-6A68557EA8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69" y="2050771"/>
            <a:ext cx="5766056" cy="2474599"/>
          </a:xfrm>
          <a:prstGeom prst="rect">
            <a:avLst/>
          </a:prstGeom>
        </p:spPr>
      </p:pic>
      <p:grpSp>
        <p:nvGrpSpPr>
          <p:cNvPr id="6" name="Groep 5">
            <a:extLst>
              <a:ext uri="{FF2B5EF4-FFF2-40B4-BE49-F238E27FC236}">
                <a16:creationId xmlns:a16="http://schemas.microsoft.com/office/drawing/2014/main" id="{C48E4723-4FA5-45F9-878E-D6A5A3A644D1}"/>
              </a:ext>
            </a:extLst>
          </p:cNvPr>
          <p:cNvGrpSpPr/>
          <p:nvPr/>
        </p:nvGrpSpPr>
        <p:grpSpPr>
          <a:xfrm>
            <a:off x="6208777" y="2050771"/>
            <a:ext cx="5766056" cy="2828812"/>
            <a:chOff x="723659" y="3632653"/>
            <a:chExt cx="3055861" cy="1606097"/>
          </a:xfrm>
        </p:grpSpPr>
        <p:pic>
          <p:nvPicPr>
            <p:cNvPr id="7" name="Afbeelding 6" descr="Afbeelding met tekst&#10;&#10;Automatisch gegenereerde beschrijving">
              <a:extLst>
                <a:ext uri="{FF2B5EF4-FFF2-40B4-BE49-F238E27FC236}">
                  <a16:creationId xmlns:a16="http://schemas.microsoft.com/office/drawing/2014/main" id="{F51BD337-EEE5-40B5-8547-7C102EAC1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659" y="3632653"/>
              <a:ext cx="3055861" cy="1308927"/>
            </a:xfrm>
            <a:prstGeom prst="rect">
              <a:avLst/>
            </a:prstGeom>
          </p:spPr>
        </p:pic>
        <p:pic>
          <p:nvPicPr>
            <p:cNvPr id="8" name="Afbeelding 7" descr="Afbeelding met tekst&#10;&#10;Automatisch gegenereerde beschrijving">
              <a:extLst>
                <a:ext uri="{FF2B5EF4-FFF2-40B4-BE49-F238E27FC236}">
                  <a16:creationId xmlns:a16="http://schemas.microsoft.com/office/drawing/2014/main" id="{12123C8D-5C25-4061-9F00-2E42F74D35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2" t="80533" r="13131" b="2277"/>
            <a:stretch/>
          </p:blipFill>
          <p:spPr>
            <a:xfrm>
              <a:off x="723660" y="4941580"/>
              <a:ext cx="2752965" cy="297170"/>
            </a:xfrm>
            <a:prstGeom prst="rect">
              <a:avLst/>
            </a:prstGeom>
          </p:spPr>
        </p:pic>
      </p:grpSp>
      <p:pic>
        <p:nvPicPr>
          <p:cNvPr id="9" name="Afbeelding 8" descr="Afbeelding met verlicht, licht, donker, zitten&#10;&#10;Automatisch gegenereerde beschrijving">
            <a:extLst>
              <a:ext uri="{FF2B5EF4-FFF2-40B4-BE49-F238E27FC236}">
                <a16:creationId xmlns:a16="http://schemas.microsoft.com/office/drawing/2014/main" id="{15D14787-6DFC-4C7F-A1E4-57703818180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6311" y="5845629"/>
            <a:ext cx="2119659" cy="551755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93D4E27F-FB1E-402C-9514-9D8BAAB8F88E}"/>
              </a:ext>
            </a:extLst>
          </p:cNvPr>
          <p:cNvSpPr txBox="1">
            <a:spLocks/>
          </p:cNvSpPr>
          <p:nvPr/>
        </p:nvSpPr>
        <p:spPr>
          <a:xfrm>
            <a:off x="883695" y="396644"/>
            <a:ext cx="10572750" cy="676176"/>
          </a:xfrm>
          <a:prstGeom prst="rect">
            <a:avLst/>
          </a:prstGeom>
          <a:solidFill>
            <a:srgbClr val="3871C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4000"/>
              </a:lnSpc>
            </a:pPr>
            <a:r>
              <a:rPr lang="en-GB" sz="3200" dirty="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Campagne</a:t>
            </a:r>
            <a:endParaRPr lang="nl-NL" sz="32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7071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A1DD9B61-ED8D-4149-AD9E-B51C084BB6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438" t="47788" r="41328" b="26490"/>
          <a:stretch/>
        </p:blipFill>
        <p:spPr>
          <a:xfrm>
            <a:off x="6149099" y="1498088"/>
            <a:ext cx="5885533" cy="3829990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E432DC3B-F8CB-4200-834D-F73145B2CB29}"/>
              </a:ext>
            </a:extLst>
          </p:cNvPr>
          <p:cNvSpPr txBox="1"/>
          <p:nvPr/>
        </p:nvSpPr>
        <p:spPr>
          <a:xfrm>
            <a:off x="7770593" y="5858511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Arial Narrow" panose="020B0606020202030204" pitchFamily="34" charset="0"/>
                <a:ea typeface="Verdana" panose="020B0604030504040204" pitchFamily="34" charset="0"/>
                <a:hlinkClick r:id="" action="ppaction://noaction"/>
              </a:rPr>
              <a:t>Human/VPRO Argos</a:t>
            </a:r>
            <a:r>
              <a:rPr lang="en-GB" b="1" dirty="0">
                <a:latin typeface="Arial Narrow" panose="020B0606020202030204" pitchFamily="34" charset="0"/>
                <a:ea typeface="Verdana" panose="020B0604030504040204" pitchFamily="34" charset="0"/>
              </a:rPr>
              <a:t>, </a:t>
            </a:r>
          </a:p>
          <a:p>
            <a:pPr algn="ctr"/>
            <a:r>
              <a:rPr lang="en-GB" b="1" dirty="0">
                <a:latin typeface="Arial Narrow" panose="020B0606020202030204" pitchFamily="34" charset="0"/>
                <a:ea typeface="Verdana" panose="020B0604030504040204" pitchFamily="34" charset="0"/>
              </a:rPr>
              <a:t>6 februari 2021</a:t>
            </a:r>
            <a:endParaRPr lang="nl-NL" b="1" dirty="0">
              <a:latin typeface="Arial Narrow" panose="020B0606020202030204" pitchFamily="34" charset="0"/>
              <a:ea typeface="Verdana" panose="020B0604030504040204" pitchFamily="34" charset="0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D71B1BBC-E52B-451A-B3C2-F9B03DC1C7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239" t="47045" r="41659" b="26962"/>
          <a:stretch/>
        </p:blipFill>
        <p:spPr>
          <a:xfrm>
            <a:off x="76622" y="1498087"/>
            <a:ext cx="5849194" cy="3869547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81C496E7-848A-40CC-B774-BA4A9704C842}"/>
              </a:ext>
            </a:extLst>
          </p:cNvPr>
          <p:cNvSpPr txBox="1"/>
          <p:nvPr/>
        </p:nvSpPr>
        <p:spPr>
          <a:xfrm>
            <a:off x="1847509" y="5858510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Arial Narrow" panose="020B0606020202030204" pitchFamily="34" charset="0"/>
                <a:ea typeface="Verdana" panose="020B0604030504040204" pitchFamily="34" charset="0"/>
                <a:hlinkClick r:id="rId4"/>
              </a:rPr>
              <a:t>BNN/VARA </a:t>
            </a:r>
            <a:r>
              <a:rPr lang="en-GB" b="1" dirty="0" err="1">
                <a:latin typeface="Arial Narrow" panose="020B0606020202030204" pitchFamily="34" charset="0"/>
                <a:ea typeface="Verdana" panose="020B0604030504040204" pitchFamily="34" charset="0"/>
                <a:hlinkClick r:id="rId4"/>
              </a:rPr>
              <a:t>Kassa</a:t>
            </a:r>
            <a:r>
              <a:rPr lang="en-GB" b="1" dirty="0">
                <a:latin typeface="Arial Narrow" panose="020B0606020202030204" pitchFamily="34" charset="0"/>
                <a:ea typeface="Verdana" panose="020B0604030504040204" pitchFamily="34" charset="0"/>
              </a:rPr>
              <a:t>, </a:t>
            </a:r>
          </a:p>
          <a:p>
            <a:r>
              <a:rPr lang="en-GB" b="1" dirty="0">
                <a:latin typeface="Arial Narrow" panose="020B0606020202030204" pitchFamily="34" charset="0"/>
                <a:ea typeface="Verdana" panose="020B0604030504040204" pitchFamily="34" charset="0"/>
              </a:rPr>
              <a:t>12 </a:t>
            </a:r>
            <a:r>
              <a:rPr lang="en-GB" b="1" dirty="0" err="1">
                <a:latin typeface="Arial Narrow" panose="020B0606020202030204" pitchFamily="34" charset="0"/>
                <a:ea typeface="Verdana" panose="020B0604030504040204" pitchFamily="34" charset="0"/>
              </a:rPr>
              <a:t>december</a:t>
            </a:r>
            <a:r>
              <a:rPr lang="en-GB" b="1" dirty="0">
                <a:latin typeface="Arial Narrow" panose="020B0606020202030204" pitchFamily="34" charset="0"/>
                <a:ea typeface="Verdana" panose="020B0604030504040204" pitchFamily="34" charset="0"/>
              </a:rPr>
              <a:t> 2020</a:t>
            </a:r>
            <a:endParaRPr lang="nl-NL" b="1" dirty="0">
              <a:latin typeface="Arial Narrow" panose="020B060602020203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689BC8A4-2E80-40AD-B11D-71022D530517}"/>
              </a:ext>
            </a:extLst>
          </p:cNvPr>
          <p:cNvSpPr txBox="1">
            <a:spLocks/>
          </p:cNvSpPr>
          <p:nvPr/>
        </p:nvSpPr>
        <p:spPr>
          <a:xfrm>
            <a:off x="883695" y="396644"/>
            <a:ext cx="10572750" cy="676176"/>
          </a:xfrm>
          <a:prstGeom prst="rect">
            <a:avLst/>
          </a:prstGeom>
          <a:solidFill>
            <a:srgbClr val="3871C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4000"/>
              </a:lnSpc>
            </a:pPr>
            <a:r>
              <a:rPr lang="en-GB" sz="3200" dirty="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Campagne</a:t>
            </a:r>
            <a:r>
              <a:rPr lang="en-GB" sz="32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in de media</a:t>
            </a:r>
            <a:endParaRPr lang="nl-NL" sz="32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76065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1153</TotalTime>
  <Words>185</Words>
  <Application>Microsoft Office PowerPoint</Application>
  <PresentationFormat>Breedbeeld</PresentationFormat>
  <Paragraphs>44</Paragraphs>
  <Slides>16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16</vt:i4>
      </vt:variant>
    </vt:vector>
  </HeadingPairs>
  <TitlesOfParts>
    <vt:vector size="23" baseType="lpstr">
      <vt:lpstr>Arial</vt:lpstr>
      <vt:lpstr>Arial Narrow</vt:lpstr>
      <vt:lpstr>Calibri</vt:lpstr>
      <vt:lpstr>Calibri Light</vt:lpstr>
      <vt:lpstr>Source Sans Pro</vt:lpstr>
      <vt:lpstr>Verdana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Simone Goosen</dc:creator>
  <cp:lastModifiedBy>Mellaard, AC (Arne)</cp:lastModifiedBy>
  <cp:revision>64</cp:revision>
  <dcterms:created xsi:type="dcterms:W3CDTF">2021-09-28T09:18:28Z</dcterms:created>
  <dcterms:modified xsi:type="dcterms:W3CDTF">2021-10-26T11:31:40Z</dcterms:modified>
</cp:coreProperties>
</file>