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C4190D-F953-C770-4840-C6C28BD16B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F2927D6-1AA4-A390-2663-B69580DE84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387A401-C7BC-F2FE-C6E6-D141314CC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B0F-E322-4C3B-B757-4204873C3F1C}" type="datetimeFigureOut">
              <a:rPr lang="nl-NL" smtClean="0"/>
              <a:t>7-11-2024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2807480-7B9E-F4BE-9235-1AF68C3B9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68D1673-7F98-BDD4-6470-3BC870EBC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C7C34-9957-4FFA-B0DB-704F73698CF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9526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26E8D4-089B-4475-BE64-D6228FF03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1D8DCE5-29AF-EF10-F66D-4DD8872530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E0910DD-6283-A9E4-B63C-0D75FAF82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B0F-E322-4C3B-B757-4204873C3F1C}" type="datetimeFigureOut">
              <a:rPr lang="nl-NL" smtClean="0"/>
              <a:t>7-11-2024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741DF06-BEA4-9CE4-E408-A846DDD3C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43228D6-FA81-A6F9-DDC8-825E2B914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C7C34-9957-4FFA-B0DB-704F73698CF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2321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70C05975-B352-511D-F4DC-430E63B056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706A16E-01A1-0E17-BA6D-C337A292FF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A02CE8-8546-7E2E-F67B-E9DDB53BB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B0F-E322-4C3B-B757-4204873C3F1C}" type="datetimeFigureOut">
              <a:rPr lang="nl-NL" smtClean="0"/>
              <a:t>7-11-2024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6E10BDF-F9E0-9350-A4AC-3F7C42851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14375EB-2F1B-C19C-7FCE-28659413F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C7C34-9957-4FFA-B0DB-704F73698CF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8977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EF5E8B-E2D9-4558-9FCD-C9305B30B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D7DE60D-1F21-A7EF-E1FA-366452F05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31006B9-F5FC-7A99-1A30-AAE65F1D1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B0F-E322-4C3B-B757-4204873C3F1C}" type="datetimeFigureOut">
              <a:rPr lang="nl-NL" smtClean="0"/>
              <a:t>7-11-2024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F069336-4560-CCD6-E927-C11D45585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66569D0-9D25-B821-3F99-B85B53740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C7C34-9957-4FFA-B0DB-704F73698CF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7809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DDC9D4-EB4D-1BC9-E7BA-73B97A496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D9A461F-23BD-F707-1B06-8F7105E86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CAD5624-9D7B-629C-70AE-495E8D00C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B0F-E322-4C3B-B757-4204873C3F1C}" type="datetimeFigureOut">
              <a:rPr lang="nl-NL" smtClean="0"/>
              <a:t>7-11-2024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77CDAD8-1AF9-A0BE-3FD7-258A567EA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D1B9357-2407-5D2E-DA76-998BD36C8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C7C34-9957-4FFA-B0DB-704F73698CF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7691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18C74C-1D1B-C81B-CF58-CE99EDBFA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10165F5-BAB9-4F69-9872-73372CB4B1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5FB31ED-574A-0B03-DF28-403DCEC235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3F0372F-5D70-FA03-BBFF-046B4408E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B0F-E322-4C3B-B757-4204873C3F1C}" type="datetimeFigureOut">
              <a:rPr lang="nl-NL" smtClean="0"/>
              <a:t>7-11-2024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B98157D-0C45-2A68-CE97-1DBBD9DFB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1439762-FF79-0205-166B-4027A6E2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C7C34-9957-4FFA-B0DB-704F73698CF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384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E1A627-59EE-0865-186A-5BEE5A94D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46BED95-CD9F-B2AE-D7CB-BDD02EB833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6CD2500-24CE-90B1-84EF-A8CB3DBB66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039D30D-CE1E-D455-2D11-147AE143A2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CD38151-4334-E75D-0EE1-816873FF3F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E9AC7D2-E0BF-2B08-9ACA-86289126C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B0F-E322-4C3B-B757-4204873C3F1C}" type="datetimeFigureOut">
              <a:rPr lang="nl-NL" smtClean="0"/>
              <a:t>7-11-2024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006B0E1-3D72-0117-48FB-4F187655B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4DCC757-61A3-F453-A765-C67EA823E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C7C34-9957-4FFA-B0DB-704F73698CF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2752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270628-4F76-4164-0104-E98AB378C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ACF220A-8C83-CC24-C64C-8E3468A01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B0F-E322-4C3B-B757-4204873C3F1C}" type="datetimeFigureOut">
              <a:rPr lang="nl-NL" smtClean="0"/>
              <a:t>7-11-2024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CA30ADA-10CD-4BF1-5673-B00E5CB14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4C5A1DB-4F0B-2A70-E520-1235A33DD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C7C34-9957-4FFA-B0DB-704F73698CF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5267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1A07D4F-A48D-755A-7B3F-F22C644AA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B0F-E322-4C3B-B757-4204873C3F1C}" type="datetimeFigureOut">
              <a:rPr lang="nl-NL" smtClean="0"/>
              <a:t>7-11-2024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AD09D20-F95F-0589-8266-8938A8B36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7AA59D5-46C7-CEF0-532C-1820EBC2C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C7C34-9957-4FFA-B0DB-704F73698CF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5706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678A29-07F9-15CB-538B-E6579631F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4DB9322-FDFC-C70A-E082-98798A78DE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FF2D5A7-5391-4ED4-9DD6-A55E2A708D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FD99456-FF9F-C893-8139-AB4A0ECA8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B0F-E322-4C3B-B757-4204873C3F1C}" type="datetimeFigureOut">
              <a:rPr lang="nl-NL" smtClean="0"/>
              <a:t>7-11-2024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0BD7295-946F-FBEE-2BBB-BCBD166EC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1EDE914-BEAB-982E-DA3F-8922A5E16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C7C34-9957-4FFA-B0DB-704F73698CF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2678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03F1C6-46C1-38DB-D87D-8233EB50B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D11B653-E224-0887-BC70-F56AE78493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55D4463-D4CB-F411-5B53-868316B982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E5FC724-E8C3-BC30-7F54-25A7EE870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BB0F-E322-4C3B-B757-4204873C3F1C}" type="datetimeFigureOut">
              <a:rPr lang="nl-NL" smtClean="0"/>
              <a:t>7-11-2024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CD43057-32A2-2ED1-A1A3-D64E8A149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F81069A-2354-C33D-2A95-F0A628071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C7C34-9957-4FFA-B0DB-704F73698CF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6731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D1DE843-8899-5E81-DA0D-419C59C4A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1E9D8E0-728B-A6DE-80E2-05348EB41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F627907-67A4-FEEE-A837-DE4A9587B7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ABB0F-E322-4C3B-B757-4204873C3F1C}" type="datetimeFigureOut">
              <a:rPr lang="nl-NL" smtClean="0"/>
              <a:t>7-11-2024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3CCB11B-6435-CDA2-CD5D-1E720F85FB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2AF9CC7-D8AD-B5B9-F333-3A4CF4A130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C7C34-9957-4FFA-B0DB-704F73698CF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0250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AF950.F77AC8D0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1DA5E0-D49E-3CD5-B2AE-7B04F8594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061" y="1099046"/>
            <a:ext cx="11688744" cy="1143000"/>
          </a:xfrm>
          <a:solidFill>
            <a:schemeClr val="bg1"/>
          </a:solidFill>
        </p:spPr>
        <p:txBody>
          <a:bodyPr/>
          <a:lstStyle/>
          <a:p>
            <a:r>
              <a:rPr lang="nl-NL" sz="2800" b="1" dirty="0">
                <a:solidFill>
                  <a:srgbClr val="0070C0"/>
                </a:solidFill>
              </a:rPr>
              <a:t>Voorgestelde programmalijnen regionaal programma 2026-2029</a:t>
            </a: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7BB419E4-79BC-66F2-15CB-9AC5C6A419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027669"/>
              </p:ext>
            </p:extLst>
          </p:nvPr>
        </p:nvGraphicFramePr>
        <p:xfrm>
          <a:off x="411061" y="2557015"/>
          <a:ext cx="11193793" cy="3591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0999">
                  <a:extLst>
                    <a:ext uri="{9D8B030D-6E8A-4147-A177-3AD203B41FA5}">
                      <a16:colId xmlns:a16="http://schemas.microsoft.com/office/drawing/2014/main" val="2249532664"/>
                    </a:ext>
                  </a:extLst>
                </a:gridCol>
                <a:gridCol w="4294167">
                  <a:extLst>
                    <a:ext uri="{9D8B030D-6E8A-4147-A177-3AD203B41FA5}">
                      <a16:colId xmlns:a16="http://schemas.microsoft.com/office/drawing/2014/main" val="4198915397"/>
                    </a:ext>
                  </a:extLst>
                </a:gridCol>
                <a:gridCol w="4808627">
                  <a:extLst>
                    <a:ext uri="{9D8B030D-6E8A-4147-A177-3AD203B41FA5}">
                      <a16:colId xmlns:a16="http://schemas.microsoft.com/office/drawing/2014/main" val="3812520873"/>
                    </a:ext>
                  </a:extLst>
                </a:gridCol>
              </a:tblGrid>
              <a:tr h="371352">
                <a:tc>
                  <a:txBody>
                    <a:bodyPr/>
                    <a:lstStyle/>
                    <a:p>
                      <a:r>
                        <a:rPr lang="nl-NL" sz="1100" dirty="0">
                          <a:solidFill>
                            <a:srgbClr val="0070C0"/>
                          </a:solidFill>
                        </a:rPr>
                        <a:t>Programmalijn</a:t>
                      </a:r>
                    </a:p>
                  </a:txBody>
                  <a:tcPr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100" dirty="0">
                          <a:solidFill>
                            <a:srgbClr val="0070C0"/>
                          </a:solidFill>
                        </a:rPr>
                        <a:t>Bouwsteen uit regiobeeld</a:t>
                      </a:r>
                    </a:p>
                  </a:txBody>
                  <a:tcPr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100" dirty="0">
                          <a:solidFill>
                            <a:srgbClr val="0070C0"/>
                          </a:solidFill>
                        </a:rPr>
                        <a:t>OCW thema</a:t>
                      </a:r>
                    </a:p>
                  </a:txBody>
                  <a:tcPr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6379681"/>
                  </a:ext>
                </a:extLst>
              </a:tr>
              <a:tr h="595180">
                <a:tc>
                  <a:txBody>
                    <a:bodyPr/>
                    <a:lstStyle/>
                    <a:p>
                      <a:r>
                        <a:rPr lang="nl-NL" sz="1100" dirty="0">
                          <a:solidFill>
                            <a:srgbClr val="0070C0"/>
                          </a:solidFill>
                        </a:rPr>
                        <a:t>Van school naar school – van VO naar MBO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4150" lvl="1" indent="-174625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nl-NL" sz="11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Studiekeuze en beroepenoriëntatie in het voortgezet onderwijs</a:t>
                      </a:r>
                    </a:p>
                    <a:p>
                      <a:pPr marL="184150" lvl="1" indent="-174625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nl-NL" sz="11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Ondersteunen van de overstap VO-MBO (waaronder PRO-MBO en VSO-MBO)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nl-NL" sz="1100" dirty="0">
                        <a:solidFill>
                          <a:srgbClr val="0070C0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100" dirty="0">
                          <a:solidFill>
                            <a:srgbClr val="0070C0"/>
                          </a:solidFill>
                        </a:rPr>
                        <a:t>Begeleiding overgang VO naar MBO, met speciale aandacht voor VSO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1710553"/>
                  </a:ext>
                </a:extLst>
              </a:tr>
              <a:tr h="595180">
                <a:tc>
                  <a:txBody>
                    <a:bodyPr/>
                    <a:lstStyle/>
                    <a:p>
                      <a:r>
                        <a:rPr lang="nl-NL" sz="1100">
                          <a:solidFill>
                            <a:srgbClr val="0070C0"/>
                          </a:solidFill>
                        </a:rPr>
                        <a:t>In school – </a:t>
                      </a:r>
                      <a:r>
                        <a:rPr lang="nl-NL" sz="1100" dirty="0">
                          <a:solidFill>
                            <a:srgbClr val="0070C0"/>
                          </a:solidFill>
                        </a:rPr>
                        <a:t>kwetsbare jongeren in het MBO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l-NL" sz="1100" dirty="0">
                          <a:solidFill>
                            <a:srgbClr val="0070C0"/>
                          </a:solidFill>
                        </a:rPr>
                        <a:t>Ondersteuning in school, waaronder voor jongeren uit het PRO/VSO, jongeren met </a:t>
                      </a:r>
                      <a:r>
                        <a:rPr lang="nl-NL" sz="1100" dirty="0" err="1">
                          <a:solidFill>
                            <a:srgbClr val="0070C0"/>
                          </a:solidFill>
                        </a:rPr>
                        <a:t>multiproblematiek</a:t>
                      </a:r>
                      <a:r>
                        <a:rPr lang="nl-NL" sz="1100" dirty="0">
                          <a:solidFill>
                            <a:srgbClr val="0070C0"/>
                          </a:solidFill>
                        </a:rPr>
                        <a:t> en nieuwkomers; </a:t>
                      </a:r>
                    </a:p>
                    <a:p>
                      <a:endParaRPr lang="nl-NL" sz="11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100" dirty="0">
                          <a:solidFill>
                            <a:srgbClr val="0070C0"/>
                          </a:solidFill>
                        </a:rPr>
                        <a:t>Hulp in school; laagdrempelig en toegankelijk voor jongeren met psychische, fysieke, financiële, criminele of andere problemen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2691133"/>
                  </a:ext>
                </a:extLst>
              </a:tr>
              <a:tr h="1098794">
                <a:tc>
                  <a:txBody>
                    <a:bodyPr/>
                    <a:lstStyle/>
                    <a:p>
                      <a:r>
                        <a:rPr lang="nl-NL" sz="1100" dirty="0">
                          <a:solidFill>
                            <a:srgbClr val="0070C0"/>
                          </a:solidFill>
                        </a:rPr>
                        <a:t>Naar werk vanuit drie subgroepen (school, uitkering, werk)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4150" lvl="1" indent="-174625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nl-NL" sz="1100" dirty="0">
                          <a:solidFill>
                            <a:srgbClr val="0070C0"/>
                          </a:solidFill>
                        </a:rPr>
                        <a:t>Arbeidsmarkttoeleiding voor jongeren met </a:t>
                      </a:r>
                      <a:r>
                        <a:rPr lang="nl-NL" sz="1100" dirty="0" err="1">
                          <a:solidFill>
                            <a:srgbClr val="0070C0"/>
                          </a:solidFill>
                        </a:rPr>
                        <a:t>multiproblematiek</a:t>
                      </a:r>
                      <a:r>
                        <a:rPr lang="nl-NL" sz="1100" dirty="0">
                          <a:solidFill>
                            <a:srgbClr val="0070C0"/>
                          </a:solidFill>
                        </a:rPr>
                        <a:t> en nieuwkomers</a:t>
                      </a:r>
                    </a:p>
                    <a:p>
                      <a:pPr marL="184150" lvl="1" indent="-174625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nl-NL" sz="1100" dirty="0">
                          <a:solidFill>
                            <a:srgbClr val="0070C0"/>
                          </a:solidFill>
                        </a:rPr>
                        <a:t>Werkend leren en lerend werken: praktijkleren, sectorale ontwikkelpaden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100" dirty="0">
                          <a:solidFill>
                            <a:srgbClr val="0070C0"/>
                          </a:solidFill>
                        </a:rPr>
                        <a:t>Stimuleren duurzame arbeidsinzet door inzet op praktijkleren in het MBO en gebruik van sectorale ontwikkelpaden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100" dirty="0">
                          <a:solidFill>
                            <a:srgbClr val="0070C0"/>
                          </a:solidFill>
                        </a:rPr>
                        <a:t>Samenwerking onderwijs – gemeenten – doorstroompunt, waaronder gebruik van overgangsdocument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l-NL" sz="1100" dirty="0">
                          <a:solidFill>
                            <a:srgbClr val="0070C0"/>
                          </a:solidFill>
                        </a:rPr>
                        <a:t>Tegengaan ongediplomeerde uitval naar werk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nl-NL" sz="11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034402"/>
                  </a:ext>
                </a:extLst>
              </a:tr>
              <a:tr h="9309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100" dirty="0">
                          <a:solidFill>
                            <a:srgbClr val="0070C0"/>
                          </a:solidFill>
                        </a:rPr>
                        <a:t>Opbouwen en onderhouden van een lerend netwerk in de regio</a:t>
                      </a:r>
                    </a:p>
                    <a:p>
                      <a:endParaRPr lang="nl-NL" sz="11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4150" lvl="1" indent="-174625" algn="l" defTabSz="914400" rtl="0" eaLnBrk="1" latinLnBrk="0" hangingPunct="1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nl-NL" sz="11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Kennis over werkzame interventies verdiepen en verspreiden en daarmee jongeren de ondersteuning bieden die hen echt verder helpt</a:t>
                      </a:r>
                    </a:p>
                    <a:p>
                      <a:pPr marL="184150" lvl="1" indent="-174625" algn="l" defTabSz="914400" rtl="0" eaLnBrk="1" latinLnBrk="0" hangingPunct="1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nl-NL" sz="11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Onderdeel hiervan is communicatie naar gedefinieerde doelgroepen en professionals inclusief link naar regionale sociale kaart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100" dirty="0">
                          <a:solidFill>
                            <a:srgbClr val="0070C0"/>
                          </a:solidFill>
                        </a:rPr>
                        <a:t>Investeren in de vakkundigheid van de uitvoerende professionals bij scholen, doorstroompunten en gemeenten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1100" dirty="0">
                          <a:solidFill>
                            <a:srgbClr val="0070C0"/>
                          </a:solidFill>
                        </a:rPr>
                        <a:t>De regio moet een relevante groep jongeren betrekken bij de totstandkoming en uitvoering van het regionaal programma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7847607"/>
                  </a:ext>
                </a:extLst>
              </a:tr>
            </a:tbl>
          </a:graphicData>
        </a:graphic>
      </p:graphicFrame>
      <p:pic>
        <p:nvPicPr>
          <p:cNvPr id="3" name="Afbeelding 2">
            <a:extLst>
              <a:ext uri="{FF2B5EF4-FFF2-40B4-BE49-F238E27FC236}">
                <a16:creationId xmlns:a16="http://schemas.microsoft.com/office/drawing/2014/main" id="{31C3D264-2FEB-9593-5528-93F08B067F28}"/>
              </a:ext>
            </a:extLst>
          </p:cNvPr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644" y="573266"/>
            <a:ext cx="3497580" cy="5257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63FAD84B-1BB6-CF8A-0B74-3656CAC17FC1}"/>
              </a:ext>
            </a:extLst>
          </p:cNvPr>
          <p:cNvSpPr txBox="1"/>
          <p:nvPr/>
        </p:nvSpPr>
        <p:spPr>
          <a:xfrm>
            <a:off x="1979720" y="192645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699724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230</Words>
  <Application>Microsoft Office PowerPoint</Application>
  <PresentationFormat>Breedbeeld</PresentationFormat>
  <Paragraphs>23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Voorgestelde programmalijnen regionaal programma 2026-2029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Voorgestelde programmalijnen regionaal programma 2026-2029</dc:title>
  <dc:creator>Willemze, RC (Reimke)</dc:creator>
  <cp:lastModifiedBy>Willemze, RC (Reimke)</cp:lastModifiedBy>
  <cp:revision>5</cp:revision>
  <dcterms:created xsi:type="dcterms:W3CDTF">2024-10-03T09:24:09Z</dcterms:created>
  <dcterms:modified xsi:type="dcterms:W3CDTF">2024-11-07T08:41:42Z</dcterms:modified>
</cp:coreProperties>
</file>