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89" r:id="rId3"/>
    <p:sldId id="294" r:id="rId4"/>
    <p:sldId id="295" r:id="rId5"/>
    <p:sldId id="290" r:id="rId6"/>
    <p:sldId id="291" r:id="rId7"/>
    <p:sldId id="292" r:id="rId8"/>
    <p:sldId id="293" r:id="rId9"/>
    <p:sldId id="296" r:id="rId1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49EA2A-0C4A-DA7A-819E-90F9067118D4}" name="mark.lenssen" initials="" userId="S::mark.lenssen@mlzorgadvies.nl::48b9dc51-1cee-4aee-b8f7-648ef24daf0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7" autoAdjust="0"/>
    <p:restoredTop sz="94660"/>
  </p:normalViewPr>
  <p:slideViewPr>
    <p:cSldViewPr snapToGrid="0">
      <p:cViewPr varScale="1">
        <p:scale>
          <a:sx n="55" d="100"/>
          <a:sy n="55" d="100"/>
        </p:scale>
        <p:origin x="725"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C4190D-F953-C770-4840-C6C28BD16BA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F2927D6-1AA4-A390-2663-B69580DE84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387A401-C7BC-F2FE-C6E6-D141314CCFA6}"/>
              </a:ext>
            </a:extLst>
          </p:cNvPr>
          <p:cNvSpPr>
            <a:spLocks noGrp="1"/>
          </p:cNvSpPr>
          <p:nvPr>
            <p:ph type="dt" sz="half" idx="10"/>
          </p:nvPr>
        </p:nvSpPr>
        <p:spPr/>
        <p:txBody>
          <a:bodyPr/>
          <a:lstStyle/>
          <a:p>
            <a:fld id="{493ABB0F-E322-4C3B-B757-4204873C3F1C}" type="datetimeFigureOut">
              <a:rPr lang="nl-NL" smtClean="0"/>
              <a:t>18-12-2024</a:t>
            </a:fld>
            <a:endParaRPr lang="nl-NL"/>
          </a:p>
        </p:txBody>
      </p:sp>
      <p:sp>
        <p:nvSpPr>
          <p:cNvPr id="5" name="Tijdelijke aanduiding voor voettekst 4">
            <a:extLst>
              <a:ext uri="{FF2B5EF4-FFF2-40B4-BE49-F238E27FC236}">
                <a16:creationId xmlns:a16="http://schemas.microsoft.com/office/drawing/2014/main" id="{82807480-7B9E-F4BE-9235-1AF68C3B967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68D1673-7F98-BDD4-6470-3BC870EBCAAD}"/>
              </a:ext>
            </a:extLst>
          </p:cNvPr>
          <p:cNvSpPr>
            <a:spLocks noGrp="1"/>
          </p:cNvSpPr>
          <p:nvPr>
            <p:ph type="sldNum" sz="quarter" idx="12"/>
          </p:nvPr>
        </p:nvSpPr>
        <p:spPr/>
        <p:txBody>
          <a:bodyPr/>
          <a:lstStyle/>
          <a:p>
            <a:fld id="{7B2C7C34-9957-4FFA-B0DB-704F73698CF7}" type="slidenum">
              <a:rPr lang="nl-NL" smtClean="0"/>
              <a:t>‹nr.›</a:t>
            </a:fld>
            <a:endParaRPr lang="nl-NL"/>
          </a:p>
        </p:txBody>
      </p:sp>
    </p:spTree>
    <p:extLst>
      <p:ext uri="{BB962C8B-B14F-4D97-AF65-F5344CB8AC3E}">
        <p14:creationId xmlns:p14="http://schemas.microsoft.com/office/powerpoint/2010/main" val="1959526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26E8D4-089B-4475-BE64-D6228FF03280}"/>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61D8DCE5-29AF-EF10-F66D-4DD88725309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E0910DD-6283-A9E4-B63C-0D75FAF82DE8}"/>
              </a:ext>
            </a:extLst>
          </p:cNvPr>
          <p:cNvSpPr>
            <a:spLocks noGrp="1"/>
          </p:cNvSpPr>
          <p:nvPr>
            <p:ph type="dt" sz="half" idx="10"/>
          </p:nvPr>
        </p:nvSpPr>
        <p:spPr/>
        <p:txBody>
          <a:bodyPr/>
          <a:lstStyle/>
          <a:p>
            <a:fld id="{493ABB0F-E322-4C3B-B757-4204873C3F1C}" type="datetimeFigureOut">
              <a:rPr lang="nl-NL" smtClean="0"/>
              <a:t>18-12-2024</a:t>
            </a:fld>
            <a:endParaRPr lang="nl-NL"/>
          </a:p>
        </p:txBody>
      </p:sp>
      <p:sp>
        <p:nvSpPr>
          <p:cNvPr id="5" name="Tijdelijke aanduiding voor voettekst 4">
            <a:extLst>
              <a:ext uri="{FF2B5EF4-FFF2-40B4-BE49-F238E27FC236}">
                <a16:creationId xmlns:a16="http://schemas.microsoft.com/office/drawing/2014/main" id="{2741DF06-BEA4-9CE4-E408-A846DDD3C39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43228D6-FA81-A6F9-DDC8-825E2B9144D4}"/>
              </a:ext>
            </a:extLst>
          </p:cNvPr>
          <p:cNvSpPr>
            <a:spLocks noGrp="1"/>
          </p:cNvSpPr>
          <p:nvPr>
            <p:ph type="sldNum" sz="quarter" idx="12"/>
          </p:nvPr>
        </p:nvSpPr>
        <p:spPr/>
        <p:txBody>
          <a:bodyPr/>
          <a:lstStyle/>
          <a:p>
            <a:fld id="{7B2C7C34-9957-4FFA-B0DB-704F73698CF7}" type="slidenum">
              <a:rPr lang="nl-NL" smtClean="0"/>
              <a:t>‹nr.›</a:t>
            </a:fld>
            <a:endParaRPr lang="nl-NL"/>
          </a:p>
        </p:txBody>
      </p:sp>
    </p:spTree>
    <p:extLst>
      <p:ext uri="{BB962C8B-B14F-4D97-AF65-F5344CB8AC3E}">
        <p14:creationId xmlns:p14="http://schemas.microsoft.com/office/powerpoint/2010/main" val="1922321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0C05975-B352-511D-F4DC-430E63B05685}"/>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8706A16E-01A1-0E17-BA6D-C337A292FFEE}"/>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DA02CE8-8546-7E2E-F67B-E9DDB53BB74F}"/>
              </a:ext>
            </a:extLst>
          </p:cNvPr>
          <p:cNvSpPr>
            <a:spLocks noGrp="1"/>
          </p:cNvSpPr>
          <p:nvPr>
            <p:ph type="dt" sz="half" idx="10"/>
          </p:nvPr>
        </p:nvSpPr>
        <p:spPr/>
        <p:txBody>
          <a:bodyPr/>
          <a:lstStyle/>
          <a:p>
            <a:fld id="{493ABB0F-E322-4C3B-B757-4204873C3F1C}" type="datetimeFigureOut">
              <a:rPr lang="nl-NL" smtClean="0"/>
              <a:t>18-12-2024</a:t>
            </a:fld>
            <a:endParaRPr lang="nl-NL"/>
          </a:p>
        </p:txBody>
      </p:sp>
      <p:sp>
        <p:nvSpPr>
          <p:cNvPr id="5" name="Tijdelijke aanduiding voor voettekst 4">
            <a:extLst>
              <a:ext uri="{FF2B5EF4-FFF2-40B4-BE49-F238E27FC236}">
                <a16:creationId xmlns:a16="http://schemas.microsoft.com/office/drawing/2014/main" id="{96E10BDF-F9E0-9350-A4AC-3F7C4285142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14375EB-2F1B-C19C-7FCE-28659413FD56}"/>
              </a:ext>
            </a:extLst>
          </p:cNvPr>
          <p:cNvSpPr>
            <a:spLocks noGrp="1"/>
          </p:cNvSpPr>
          <p:nvPr>
            <p:ph type="sldNum" sz="quarter" idx="12"/>
          </p:nvPr>
        </p:nvSpPr>
        <p:spPr/>
        <p:txBody>
          <a:bodyPr/>
          <a:lstStyle/>
          <a:p>
            <a:fld id="{7B2C7C34-9957-4FFA-B0DB-704F73698CF7}" type="slidenum">
              <a:rPr lang="nl-NL" smtClean="0"/>
              <a:t>‹nr.›</a:t>
            </a:fld>
            <a:endParaRPr lang="nl-NL"/>
          </a:p>
        </p:txBody>
      </p:sp>
    </p:spTree>
    <p:extLst>
      <p:ext uri="{BB962C8B-B14F-4D97-AF65-F5344CB8AC3E}">
        <p14:creationId xmlns:p14="http://schemas.microsoft.com/office/powerpoint/2010/main" val="1818977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EF5E8B-E2D9-4558-9FCD-C9305B30B35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D7DE60D-1F21-A7EF-E1FA-366452F05E9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31006B9-F5FC-7A99-1A30-AAE65F1D1AAB}"/>
              </a:ext>
            </a:extLst>
          </p:cNvPr>
          <p:cNvSpPr>
            <a:spLocks noGrp="1"/>
          </p:cNvSpPr>
          <p:nvPr>
            <p:ph type="dt" sz="half" idx="10"/>
          </p:nvPr>
        </p:nvSpPr>
        <p:spPr/>
        <p:txBody>
          <a:bodyPr/>
          <a:lstStyle/>
          <a:p>
            <a:fld id="{493ABB0F-E322-4C3B-B757-4204873C3F1C}" type="datetimeFigureOut">
              <a:rPr lang="nl-NL" smtClean="0"/>
              <a:t>18-12-2024</a:t>
            </a:fld>
            <a:endParaRPr lang="nl-NL"/>
          </a:p>
        </p:txBody>
      </p:sp>
      <p:sp>
        <p:nvSpPr>
          <p:cNvPr id="5" name="Tijdelijke aanduiding voor voettekst 4">
            <a:extLst>
              <a:ext uri="{FF2B5EF4-FFF2-40B4-BE49-F238E27FC236}">
                <a16:creationId xmlns:a16="http://schemas.microsoft.com/office/drawing/2014/main" id="{AF069336-4560-CCD6-E927-C11D45585F1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66569D0-9D25-B821-3F99-B85B5374013A}"/>
              </a:ext>
            </a:extLst>
          </p:cNvPr>
          <p:cNvSpPr>
            <a:spLocks noGrp="1"/>
          </p:cNvSpPr>
          <p:nvPr>
            <p:ph type="sldNum" sz="quarter" idx="12"/>
          </p:nvPr>
        </p:nvSpPr>
        <p:spPr/>
        <p:txBody>
          <a:bodyPr/>
          <a:lstStyle/>
          <a:p>
            <a:fld id="{7B2C7C34-9957-4FFA-B0DB-704F73698CF7}" type="slidenum">
              <a:rPr lang="nl-NL" smtClean="0"/>
              <a:t>‹nr.›</a:t>
            </a:fld>
            <a:endParaRPr lang="nl-NL"/>
          </a:p>
        </p:txBody>
      </p:sp>
    </p:spTree>
    <p:extLst>
      <p:ext uri="{BB962C8B-B14F-4D97-AF65-F5344CB8AC3E}">
        <p14:creationId xmlns:p14="http://schemas.microsoft.com/office/powerpoint/2010/main" val="1387809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DDC9D4-EB4D-1BC9-E7BA-73B97A49627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0D9A461F-23BD-F707-1B06-8F7105E86D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CAD5624-9D7B-629C-70AE-495E8D00C949}"/>
              </a:ext>
            </a:extLst>
          </p:cNvPr>
          <p:cNvSpPr>
            <a:spLocks noGrp="1"/>
          </p:cNvSpPr>
          <p:nvPr>
            <p:ph type="dt" sz="half" idx="10"/>
          </p:nvPr>
        </p:nvSpPr>
        <p:spPr/>
        <p:txBody>
          <a:bodyPr/>
          <a:lstStyle/>
          <a:p>
            <a:fld id="{493ABB0F-E322-4C3B-B757-4204873C3F1C}" type="datetimeFigureOut">
              <a:rPr lang="nl-NL" smtClean="0"/>
              <a:t>18-12-2024</a:t>
            </a:fld>
            <a:endParaRPr lang="nl-NL"/>
          </a:p>
        </p:txBody>
      </p:sp>
      <p:sp>
        <p:nvSpPr>
          <p:cNvPr id="5" name="Tijdelijke aanduiding voor voettekst 4">
            <a:extLst>
              <a:ext uri="{FF2B5EF4-FFF2-40B4-BE49-F238E27FC236}">
                <a16:creationId xmlns:a16="http://schemas.microsoft.com/office/drawing/2014/main" id="{777CDAD8-1AF9-A0BE-3FD7-258A567EAD7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D1B9357-2407-5D2E-DA76-998BD36C8ACB}"/>
              </a:ext>
            </a:extLst>
          </p:cNvPr>
          <p:cNvSpPr>
            <a:spLocks noGrp="1"/>
          </p:cNvSpPr>
          <p:nvPr>
            <p:ph type="sldNum" sz="quarter" idx="12"/>
          </p:nvPr>
        </p:nvSpPr>
        <p:spPr/>
        <p:txBody>
          <a:bodyPr/>
          <a:lstStyle/>
          <a:p>
            <a:fld id="{7B2C7C34-9957-4FFA-B0DB-704F73698CF7}" type="slidenum">
              <a:rPr lang="nl-NL" smtClean="0"/>
              <a:t>‹nr.›</a:t>
            </a:fld>
            <a:endParaRPr lang="nl-NL"/>
          </a:p>
        </p:txBody>
      </p:sp>
    </p:spTree>
    <p:extLst>
      <p:ext uri="{BB962C8B-B14F-4D97-AF65-F5344CB8AC3E}">
        <p14:creationId xmlns:p14="http://schemas.microsoft.com/office/powerpoint/2010/main" val="1197691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18C74C-1D1B-C81B-CF58-CE99EDBFAD1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10165F5-BAB9-4F69-9872-73372CB4B1F7}"/>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5FB31ED-574A-0B03-DF28-403DCEC2354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F3F0372F-5D70-FA03-BBFF-046B4408E653}"/>
              </a:ext>
            </a:extLst>
          </p:cNvPr>
          <p:cNvSpPr>
            <a:spLocks noGrp="1"/>
          </p:cNvSpPr>
          <p:nvPr>
            <p:ph type="dt" sz="half" idx="10"/>
          </p:nvPr>
        </p:nvSpPr>
        <p:spPr/>
        <p:txBody>
          <a:bodyPr/>
          <a:lstStyle/>
          <a:p>
            <a:fld id="{493ABB0F-E322-4C3B-B757-4204873C3F1C}" type="datetimeFigureOut">
              <a:rPr lang="nl-NL" smtClean="0"/>
              <a:t>18-12-2024</a:t>
            </a:fld>
            <a:endParaRPr lang="nl-NL"/>
          </a:p>
        </p:txBody>
      </p:sp>
      <p:sp>
        <p:nvSpPr>
          <p:cNvPr id="6" name="Tijdelijke aanduiding voor voettekst 5">
            <a:extLst>
              <a:ext uri="{FF2B5EF4-FFF2-40B4-BE49-F238E27FC236}">
                <a16:creationId xmlns:a16="http://schemas.microsoft.com/office/drawing/2014/main" id="{CB98157D-0C45-2A68-CE97-1DBBD9DFB95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1439762-FF79-0205-166B-4027A6E25B90}"/>
              </a:ext>
            </a:extLst>
          </p:cNvPr>
          <p:cNvSpPr>
            <a:spLocks noGrp="1"/>
          </p:cNvSpPr>
          <p:nvPr>
            <p:ph type="sldNum" sz="quarter" idx="12"/>
          </p:nvPr>
        </p:nvSpPr>
        <p:spPr/>
        <p:txBody>
          <a:bodyPr/>
          <a:lstStyle/>
          <a:p>
            <a:fld id="{7B2C7C34-9957-4FFA-B0DB-704F73698CF7}" type="slidenum">
              <a:rPr lang="nl-NL" smtClean="0"/>
              <a:t>‹nr.›</a:t>
            </a:fld>
            <a:endParaRPr lang="nl-NL"/>
          </a:p>
        </p:txBody>
      </p:sp>
    </p:spTree>
    <p:extLst>
      <p:ext uri="{BB962C8B-B14F-4D97-AF65-F5344CB8AC3E}">
        <p14:creationId xmlns:p14="http://schemas.microsoft.com/office/powerpoint/2010/main" val="64384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E1A627-59EE-0865-186A-5BEE5A94DA7E}"/>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E46BED95-CD9F-B2AE-D7CB-BDD02EB833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6CD2500-24CE-90B1-84EF-A8CB3DBB66DF}"/>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A039D30D-CE1E-D455-2D11-147AE143A2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3CD38151-4334-E75D-0EE1-816873FF3F2A}"/>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E9AC7D2-E0BF-2B08-9ACA-86289126C25E}"/>
              </a:ext>
            </a:extLst>
          </p:cNvPr>
          <p:cNvSpPr>
            <a:spLocks noGrp="1"/>
          </p:cNvSpPr>
          <p:nvPr>
            <p:ph type="dt" sz="half" idx="10"/>
          </p:nvPr>
        </p:nvSpPr>
        <p:spPr/>
        <p:txBody>
          <a:bodyPr/>
          <a:lstStyle/>
          <a:p>
            <a:fld id="{493ABB0F-E322-4C3B-B757-4204873C3F1C}" type="datetimeFigureOut">
              <a:rPr lang="nl-NL" smtClean="0"/>
              <a:t>18-12-2024</a:t>
            </a:fld>
            <a:endParaRPr lang="nl-NL"/>
          </a:p>
        </p:txBody>
      </p:sp>
      <p:sp>
        <p:nvSpPr>
          <p:cNvPr id="8" name="Tijdelijke aanduiding voor voettekst 7">
            <a:extLst>
              <a:ext uri="{FF2B5EF4-FFF2-40B4-BE49-F238E27FC236}">
                <a16:creationId xmlns:a16="http://schemas.microsoft.com/office/drawing/2014/main" id="{6006B0E1-3D72-0117-48FB-4F187655B7A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C4DCC757-61A3-F453-A765-C67EA823E84B}"/>
              </a:ext>
            </a:extLst>
          </p:cNvPr>
          <p:cNvSpPr>
            <a:spLocks noGrp="1"/>
          </p:cNvSpPr>
          <p:nvPr>
            <p:ph type="sldNum" sz="quarter" idx="12"/>
          </p:nvPr>
        </p:nvSpPr>
        <p:spPr/>
        <p:txBody>
          <a:bodyPr/>
          <a:lstStyle/>
          <a:p>
            <a:fld id="{7B2C7C34-9957-4FFA-B0DB-704F73698CF7}" type="slidenum">
              <a:rPr lang="nl-NL" smtClean="0"/>
              <a:t>‹nr.›</a:t>
            </a:fld>
            <a:endParaRPr lang="nl-NL"/>
          </a:p>
        </p:txBody>
      </p:sp>
    </p:spTree>
    <p:extLst>
      <p:ext uri="{BB962C8B-B14F-4D97-AF65-F5344CB8AC3E}">
        <p14:creationId xmlns:p14="http://schemas.microsoft.com/office/powerpoint/2010/main" val="3922752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270628-4F76-4164-0104-E98AB378C1CA}"/>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ACF220A-8C83-CC24-C64C-8E3468A01BB5}"/>
              </a:ext>
            </a:extLst>
          </p:cNvPr>
          <p:cNvSpPr>
            <a:spLocks noGrp="1"/>
          </p:cNvSpPr>
          <p:nvPr>
            <p:ph type="dt" sz="half" idx="10"/>
          </p:nvPr>
        </p:nvSpPr>
        <p:spPr/>
        <p:txBody>
          <a:bodyPr/>
          <a:lstStyle/>
          <a:p>
            <a:fld id="{493ABB0F-E322-4C3B-B757-4204873C3F1C}" type="datetimeFigureOut">
              <a:rPr lang="nl-NL" smtClean="0"/>
              <a:t>18-12-2024</a:t>
            </a:fld>
            <a:endParaRPr lang="nl-NL"/>
          </a:p>
        </p:txBody>
      </p:sp>
      <p:sp>
        <p:nvSpPr>
          <p:cNvPr id="4" name="Tijdelijke aanduiding voor voettekst 3">
            <a:extLst>
              <a:ext uri="{FF2B5EF4-FFF2-40B4-BE49-F238E27FC236}">
                <a16:creationId xmlns:a16="http://schemas.microsoft.com/office/drawing/2014/main" id="{FCA30ADA-10CD-4BF1-5673-B00E5CB148C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4C5A1DB-4F0B-2A70-E520-1235A33DD27E}"/>
              </a:ext>
            </a:extLst>
          </p:cNvPr>
          <p:cNvSpPr>
            <a:spLocks noGrp="1"/>
          </p:cNvSpPr>
          <p:nvPr>
            <p:ph type="sldNum" sz="quarter" idx="12"/>
          </p:nvPr>
        </p:nvSpPr>
        <p:spPr/>
        <p:txBody>
          <a:bodyPr/>
          <a:lstStyle/>
          <a:p>
            <a:fld id="{7B2C7C34-9957-4FFA-B0DB-704F73698CF7}" type="slidenum">
              <a:rPr lang="nl-NL" smtClean="0"/>
              <a:t>‹nr.›</a:t>
            </a:fld>
            <a:endParaRPr lang="nl-NL"/>
          </a:p>
        </p:txBody>
      </p:sp>
    </p:spTree>
    <p:extLst>
      <p:ext uri="{BB962C8B-B14F-4D97-AF65-F5344CB8AC3E}">
        <p14:creationId xmlns:p14="http://schemas.microsoft.com/office/powerpoint/2010/main" val="2905267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1A07D4F-A48D-755A-7B3F-F22C644AA8F3}"/>
              </a:ext>
            </a:extLst>
          </p:cNvPr>
          <p:cNvSpPr>
            <a:spLocks noGrp="1"/>
          </p:cNvSpPr>
          <p:nvPr>
            <p:ph type="dt" sz="half" idx="10"/>
          </p:nvPr>
        </p:nvSpPr>
        <p:spPr/>
        <p:txBody>
          <a:bodyPr/>
          <a:lstStyle/>
          <a:p>
            <a:fld id="{493ABB0F-E322-4C3B-B757-4204873C3F1C}" type="datetimeFigureOut">
              <a:rPr lang="nl-NL" smtClean="0"/>
              <a:t>18-12-2024</a:t>
            </a:fld>
            <a:endParaRPr lang="nl-NL"/>
          </a:p>
        </p:txBody>
      </p:sp>
      <p:sp>
        <p:nvSpPr>
          <p:cNvPr id="3" name="Tijdelijke aanduiding voor voettekst 2">
            <a:extLst>
              <a:ext uri="{FF2B5EF4-FFF2-40B4-BE49-F238E27FC236}">
                <a16:creationId xmlns:a16="http://schemas.microsoft.com/office/drawing/2014/main" id="{7AD09D20-F95F-0589-8266-8938A8B3673E}"/>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7AA59D5-46C7-CEF0-532C-1820EBC2CC73}"/>
              </a:ext>
            </a:extLst>
          </p:cNvPr>
          <p:cNvSpPr>
            <a:spLocks noGrp="1"/>
          </p:cNvSpPr>
          <p:nvPr>
            <p:ph type="sldNum" sz="quarter" idx="12"/>
          </p:nvPr>
        </p:nvSpPr>
        <p:spPr/>
        <p:txBody>
          <a:bodyPr/>
          <a:lstStyle/>
          <a:p>
            <a:fld id="{7B2C7C34-9957-4FFA-B0DB-704F73698CF7}" type="slidenum">
              <a:rPr lang="nl-NL" smtClean="0"/>
              <a:t>‹nr.›</a:t>
            </a:fld>
            <a:endParaRPr lang="nl-NL"/>
          </a:p>
        </p:txBody>
      </p:sp>
    </p:spTree>
    <p:extLst>
      <p:ext uri="{BB962C8B-B14F-4D97-AF65-F5344CB8AC3E}">
        <p14:creationId xmlns:p14="http://schemas.microsoft.com/office/powerpoint/2010/main" val="1765706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678A29-07F9-15CB-538B-E6579631F36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84DB9322-FDFC-C70A-E082-98798A78DE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DFF2D5A7-5391-4ED4-9DD6-A55E2A708D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FD99456-FF9F-C893-8139-AB4A0ECA88A5}"/>
              </a:ext>
            </a:extLst>
          </p:cNvPr>
          <p:cNvSpPr>
            <a:spLocks noGrp="1"/>
          </p:cNvSpPr>
          <p:nvPr>
            <p:ph type="dt" sz="half" idx="10"/>
          </p:nvPr>
        </p:nvSpPr>
        <p:spPr/>
        <p:txBody>
          <a:bodyPr/>
          <a:lstStyle/>
          <a:p>
            <a:fld id="{493ABB0F-E322-4C3B-B757-4204873C3F1C}" type="datetimeFigureOut">
              <a:rPr lang="nl-NL" smtClean="0"/>
              <a:t>18-12-2024</a:t>
            </a:fld>
            <a:endParaRPr lang="nl-NL"/>
          </a:p>
        </p:txBody>
      </p:sp>
      <p:sp>
        <p:nvSpPr>
          <p:cNvPr id="6" name="Tijdelijke aanduiding voor voettekst 5">
            <a:extLst>
              <a:ext uri="{FF2B5EF4-FFF2-40B4-BE49-F238E27FC236}">
                <a16:creationId xmlns:a16="http://schemas.microsoft.com/office/drawing/2014/main" id="{90BD7295-946F-FBEE-2BBB-BCBD166EC2E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1EDE914-BEAB-982E-DA3F-8922A5E168C7}"/>
              </a:ext>
            </a:extLst>
          </p:cNvPr>
          <p:cNvSpPr>
            <a:spLocks noGrp="1"/>
          </p:cNvSpPr>
          <p:nvPr>
            <p:ph type="sldNum" sz="quarter" idx="12"/>
          </p:nvPr>
        </p:nvSpPr>
        <p:spPr/>
        <p:txBody>
          <a:bodyPr/>
          <a:lstStyle/>
          <a:p>
            <a:fld id="{7B2C7C34-9957-4FFA-B0DB-704F73698CF7}" type="slidenum">
              <a:rPr lang="nl-NL" smtClean="0"/>
              <a:t>‹nr.›</a:t>
            </a:fld>
            <a:endParaRPr lang="nl-NL"/>
          </a:p>
        </p:txBody>
      </p:sp>
    </p:spTree>
    <p:extLst>
      <p:ext uri="{BB962C8B-B14F-4D97-AF65-F5344CB8AC3E}">
        <p14:creationId xmlns:p14="http://schemas.microsoft.com/office/powerpoint/2010/main" val="129267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03F1C6-46C1-38DB-D87D-8233EB50BD9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D11B653-E224-0887-BC70-F56AE78493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155D4463-D4CB-F411-5B53-868316B982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E5FC724-E8C3-BC30-7F54-25A7EE870BC0}"/>
              </a:ext>
            </a:extLst>
          </p:cNvPr>
          <p:cNvSpPr>
            <a:spLocks noGrp="1"/>
          </p:cNvSpPr>
          <p:nvPr>
            <p:ph type="dt" sz="half" idx="10"/>
          </p:nvPr>
        </p:nvSpPr>
        <p:spPr/>
        <p:txBody>
          <a:bodyPr/>
          <a:lstStyle/>
          <a:p>
            <a:fld id="{493ABB0F-E322-4C3B-B757-4204873C3F1C}" type="datetimeFigureOut">
              <a:rPr lang="nl-NL" smtClean="0"/>
              <a:t>18-12-2024</a:t>
            </a:fld>
            <a:endParaRPr lang="nl-NL"/>
          </a:p>
        </p:txBody>
      </p:sp>
      <p:sp>
        <p:nvSpPr>
          <p:cNvPr id="6" name="Tijdelijke aanduiding voor voettekst 5">
            <a:extLst>
              <a:ext uri="{FF2B5EF4-FFF2-40B4-BE49-F238E27FC236}">
                <a16:creationId xmlns:a16="http://schemas.microsoft.com/office/drawing/2014/main" id="{ECD43057-32A2-2ED1-A1A3-D64E8A1490A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F81069A-2354-C33D-2A95-F0A628071561}"/>
              </a:ext>
            </a:extLst>
          </p:cNvPr>
          <p:cNvSpPr>
            <a:spLocks noGrp="1"/>
          </p:cNvSpPr>
          <p:nvPr>
            <p:ph type="sldNum" sz="quarter" idx="12"/>
          </p:nvPr>
        </p:nvSpPr>
        <p:spPr/>
        <p:txBody>
          <a:bodyPr/>
          <a:lstStyle/>
          <a:p>
            <a:fld id="{7B2C7C34-9957-4FFA-B0DB-704F73698CF7}" type="slidenum">
              <a:rPr lang="nl-NL" smtClean="0"/>
              <a:t>‹nr.›</a:t>
            </a:fld>
            <a:endParaRPr lang="nl-NL"/>
          </a:p>
        </p:txBody>
      </p:sp>
    </p:spTree>
    <p:extLst>
      <p:ext uri="{BB962C8B-B14F-4D97-AF65-F5344CB8AC3E}">
        <p14:creationId xmlns:p14="http://schemas.microsoft.com/office/powerpoint/2010/main" val="3216731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D1DE843-8899-5E81-DA0D-419C59C4A3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D1E9D8E0-728B-A6DE-80E2-05348EB416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F627907-67A4-FEEE-A837-DE4A9587B7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3ABB0F-E322-4C3B-B757-4204873C3F1C}" type="datetimeFigureOut">
              <a:rPr lang="nl-NL" smtClean="0"/>
              <a:t>18-12-2024</a:t>
            </a:fld>
            <a:endParaRPr lang="nl-NL"/>
          </a:p>
        </p:txBody>
      </p:sp>
      <p:sp>
        <p:nvSpPr>
          <p:cNvPr id="5" name="Tijdelijke aanduiding voor voettekst 4">
            <a:extLst>
              <a:ext uri="{FF2B5EF4-FFF2-40B4-BE49-F238E27FC236}">
                <a16:creationId xmlns:a16="http://schemas.microsoft.com/office/drawing/2014/main" id="{53CCB11B-6435-CDA2-CD5D-1E720F85FB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B2AF9CC7-D8AD-B5B9-F333-3A4CF4A130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2C7C34-9957-4FFA-B0DB-704F73698CF7}" type="slidenum">
              <a:rPr lang="nl-NL" smtClean="0"/>
              <a:t>‹nr.›</a:t>
            </a:fld>
            <a:endParaRPr lang="nl-NL"/>
          </a:p>
        </p:txBody>
      </p:sp>
    </p:spTree>
    <p:extLst>
      <p:ext uri="{BB962C8B-B14F-4D97-AF65-F5344CB8AC3E}">
        <p14:creationId xmlns:p14="http://schemas.microsoft.com/office/powerpoint/2010/main" val="1010250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image001.png@01DAF950.F77AC8D0"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cid:image001.png@01DAF950.F77AC8D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cid:image001.png@01DAF950.F77AC8D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cid:image001.png@01DAF950.F77AC8D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cid:image001.png@01DAF950.F77AC8D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cid:image001.png@01DAF950.F77AC8D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cid:image001.png@01DAF950.F77AC8D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cid:image001.png@01DAF950.F77AC8D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cid:image001.png@01DAF950.F77AC8D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ED6EA4-5612-0C32-D9B1-73254A7E77D5}"/>
              </a:ext>
            </a:extLst>
          </p:cNvPr>
          <p:cNvSpPr>
            <a:spLocks noGrp="1"/>
          </p:cNvSpPr>
          <p:nvPr>
            <p:ph type="ctrTitle"/>
          </p:nvPr>
        </p:nvSpPr>
        <p:spPr>
          <a:xfrm>
            <a:off x="1524000" y="1122363"/>
            <a:ext cx="9144000" cy="1655762"/>
          </a:xfrm>
        </p:spPr>
        <p:txBody>
          <a:bodyPr>
            <a:normAutofit/>
          </a:bodyPr>
          <a:lstStyle/>
          <a:p>
            <a:r>
              <a:rPr lang="nl-NL" sz="3600" b="1" dirty="0">
                <a:solidFill>
                  <a:srgbClr val="0070C0"/>
                </a:solidFill>
              </a:rPr>
              <a:t>Van school naar duurzaam werk</a:t>
            </a:r>
          </a:p>
        </p:txBody>
      </p:sp>
      <p:sp>
        <p:nvSpPr>
          <p:cNvPr id="3" name="Ondertitel 2">
            <a:extLst>
              <a:ext uri="{FF2B5EF4-FFF2-40B4-BE49-F238E27FC236}">
                <a16:creationId xmlns:a16="http://schemas.microsoft.com/office/drawing/2014/main" id="{1E9E3268-A122-E6D1-F092-48B3893353C9}"/>
              </a:ext>
            </a:extLst>
          </p:cNvPr>
          <p:cNvSpPr>
            <a:spLocks noGrp="1"/>
          </p:cNvSpPr>
          <p:nvPr>
            <p:ph type="subTitle" idx="1"/>
          </p:nvPr>
        </p:nvSpPr>
        <p:spPr>
          <a:xfrm>
            <a:off x="1524000" y="3602037"/>
            <a:ext cx="9144000" cy="2505799"/>
          </a:xfrm>
        </p:spPr>
        <p:txBody>
          <a:bodyPr>
            <a:normAutofit fontScale="47500" lnSpcReduction="20000"/>
          </a:bodyPr>
          <a:lstStyle/>
          <a:p>
            <a:pPr marL="0" indent="0" algn="ctr">
              <a:lnSpc>
                <a:spcPct val="170000"/>
              </a:lnSpc>
              <a:buNone/>
            </a:pPr>
            <a:r>
              <a:rPr lang="nl-NL" sz="6000" b="1" dirty="0">
                <a:solidFill>
                  <a:srgbClr val="0070C0"/>
                </a:solidFill>
                <a:latin typeface="+mj-lt"/>
                <a:ea typeface="+mj-ea"/>
                <a:cs typeface="+mj-cs"/>
              </a:rPr>
              <a:t>Strategische uitgangspunten voor de aanpak in Zuid-Holland Zuid, </a:t>
            </a:r>
            <a:r>
              <a:rPr lang="nl-NL" sz="6000" b="1">
                <a:solidFill>
                  <a:srgbClr val="0070C0"/>
                </a:solidFill>
                <a:latin typeface="+mj-lt"/>
                <a:ea typeface="+mj-ea"/>
                <a:cs typeface="+mj-cs"/>
              </a:rPr>
              <a:t>en voor het </a:t>
            </a:r>
            <a:r>
              <a:rPr lang="nl-NL" sz="6000" b="1" dirty="0">
                <a:solidFill>
                  <a:srgbClr val="0070C0"/>
                </a:solidFill>
                <a:latin typeface="+mj-lt"/>
                <a:ea typeface="+mj-ea"/>
                <a:cs typeface="+mj-cs"/>
              </a:rPr>
              <a:t>regionaal programma 2026-2029</a:t>
            </a:r>
          </a:p>
          <a:p>
            <a:pPr marL="0" indent="0" algn="ctr">
              <a:buNone/>
            </a:pPr>
            <a:endParaRPr lang="nl-NL" sz="6000" b="1" dirty="0">
              <a:solidFill>
                <a:srgbClr val="0070C0"/>
              </a:solidFill>
              <a:latin typeface="+mj-lt"/>
              <a:ea typeface="+mj-ea"/>
              <a:cs typeface="+mj-cs"/>
            </a:endParaRPr>
          </a:p>
          <a:p>
            <a:pPr marL="0" indent="0" algn="ctr">
              <a:buNone/>
            </a:pPr>
            <a:r>
              <a:rPr lang="nl-NL" sz="6000" b="1" dirty="0">
                <a:solidFill>
                  <a:srgbClr val="0070C0"/>
                </a:solidFill>
                <a:latin typeface="+mj-lt"/>
                <a:ea typeface="+mj-ea"/>
                <a:cs typeface="+mj-cs"/>
              </a:rPr>
              <a:t>plus tactische invulling</a:t>
            </a:r>
          </a:p>
          <a:p>
            <a:endParaRPr lang="nl-NL" dirty="0"/>
          </a:p>
        </p:txBody>
      </p:sp>
      <p:pic>
        <p:nvPicPr>
          <p:cNvPr id="4" name="Afbeelding 3">
            <a:extLst>
              <a:ext uri="{FF2B5EF4-FFF2-40B4-BE49-F238E27FC236}">
                <a16:creationId xmlns:a16="http://schemas.microsoft.com/office/drawing/2014/main" id="{44AE73DE-5A5C-E37C-938A-B38FA02E5716}"/>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039644" y="573266"/>
            <a:ext cx="3497580" cy="525780"/>
          </a:xfrm>
          <a:prstGeom prst="rect">
            <a:avLst/>
          </a:prstGeom>
          <a:noFill/>
          <a:ln>
            <a:noFill/>
          </a:ln>
        </p:spPr>
      </p:pic>
    </p:spTree>
    <p:extLst>
      <p:ext uri="{BB962C8B-B14F-4D97-AF65-F5344CB8AC3E}">
        <p14:creationId xmlns:p14="http://schemas.microsoft.com/office/powerpoint/2010/main" val="2788350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091A8-62D9-140C-7162-5015177393DF}"/>
              </a:ext>
            </a:extLst>
          </p:cNvPr>
          <p:cNvSpPr>
            <a:spLocks noGrp="1"/>
          </p:cNvSpPr>
          <p:nvPr>
            <p:ph type="title"/>
          </p:nvPr>
        </p:nvSpPr>
        <p:spPr>
          <a:xfrm>
            <a:off x="838200" y="573266"/>
            <a:ext cx="10515600" cy="1251752"/>
          </a:xfrm>
        </p:spPr>
        <p:txBody>
          <a:bodyPr/>
          <a:lstStyle/>
          <a:p>
            <a:r>
              <a:rPr lang="nl-NL" sz="3600" b="1" dirty="0">
                <a:solidFill>
                  <a:srgbClr val="0070C0"/>
                </a:solidFill>
              </a:rPr>
              <a:t>Strategische uitgangspunten</a:t>
            </a:r>
          </a:p>
        </p:txBody>
      </p:sp>
      <p:pic>
        <p:nvPicPr>
          <p:cNvPr id="4" name="Afbeelding 3">
            <a:extLst>
              <a:ext uri="{FF2B5EF4-FFF2-40B4-BE49-F238E27FC236}">
                <a16:creationId xmlns:a16="http://schemas.microsoft.com/office/drawing/2014/main" id="{CF04003B-E8A9-2A2D-EB6F-3A223D02BE36}"/>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021889" y="386835"/>
            <a:ext cx="3497580" cy="525780"/>
          </a:xfrm>
          <a:prstGeom prst="rect">
            <a:avLst/>
          </a:prstGeom>
          <a:noFill/>
          <a:ln>
            <a:noFill/>
          </a:ln>
        </p:spPr>
      </p:pic>
      <p:sp>
        <p:nvSpPr>
          <p:cNvPr id="5" name="Tijdelijke aanduiding voor inhoud 2">
            <a:extLst>
              <a:ext uri="{FF2B5EF4-FFF2-40B4-BE49-F238E27FC236}">
                <a16:creationId xmlns:a16="http://schemas.microsoft.com/office/drawing/2014/main" id="{25B38D99-776C-46E7-42F5-7E8BA75A2F86}"/>
              </a:ext>
            </a:extLst>
          </p:cNvPr>
          <p:cNvSpPr>
            <a:spLocks noGrp="1"/>
          </p:cNvSpPr>
          <p:nvPr>
            <p:ph idx="1"/>
          </p:nvPr>
        </p:nvSpPr>
        <p:spPr>
          <a:xfrm>
            <a:off x="838200" y="1633492"/>
            <a:ext cx="10515600" cy="5224508"/>
          </a:xfrm>
        </p:spPr>
        <p:txBody>
          <a:bodyPr>
            <a:normAutofit fontScale="92500" lnSpcReduction="20000"/>
          </a:bodyPr>
          <a:lstStyle/>
          <a:p>
            <a:pPr marL="0" indent="0">
              <a:lnSpc>
                <a:spcPct val="107000"/>
              </a:lnSpc>
              <a:spcAft>
                <a:spcPts val="800"/>
              </a:spcAft>
              <a:buNone/>
            </a:pPr>
            <a:r>
              <a:rPr lang="nl-NL" sz="1400" i="1" u="sng"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Over de doelgroep:</a:t>
            </a:r>
            <a:endParaRPr lang="nl-NL" sz="14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endParaRP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We stellen de inwoner 16-27 jaar </a:t>
            </a:r>
            <a:r>
              <a:rPr lang="nl-NL" sz="1100" kern="100" dirty="0">
                <a:solidFill>
                  <a:schemeClr val="accent2"/>
                </a:solidFill>
                <a:effectLst/>
                <a:latin typeface="Verdana" panose="020B0604030504040204" pitchFamily="34" charset="0"/>
                <a:ea typeface="Verdana" panose="020B0604030504040204" pitchFamily="34" charset="0"/>
                <a:cs typeface="Verdana" panose="020B0604030504040204" pitchFamily="34" charset="0"/>
              </a:rPr>
              <a:t>(1) </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en zijn leefwereld centraal. We maken de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systeemwereld zo begrijpelijk en toegankelijk mogelijk</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a:t>
            </a: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We benutten de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ervaringen die jongeren</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hebben</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met onze werkwijze om deze te verbeteren. </a:t>
            </a:r>
          </a:p>
          <a:p>
            <a:pPr marL="0" indent="0">
              <a:lnSpc>
                <a:spcPct val="107000"/>
              </a:lnSpc>
              <a:spcAft>
                <a:spcPts val="800"/>
              </a:spcAft>
              <a:buNone/>
            </a:pPr>
            <a:r>
              <a:rPr lang="nl-NL" sz="1400" i="1" u="sng"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Over onze aanpak:</a:t>
            </a:r>
            <a:endParaRPr lang="nl-NL" sz="14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endParaRP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De regio ZHZ kiest voor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bewezen effectieve interventies </a:t>
            </a:r>
            <a:r>
              <a:rPr lang="nl-NL" sz="1100" kern="100" dirty="0">
                <a:solidFill>
                  <a:schemeClr val="accent2"/>
                </a:solidFill>
                <a:effectLst/>
                <a:latin typeface="Verdana" panose="020B0604030504040204" pitchFamily="34" charset="0"/>
                <a:ea typeface="Verdana" panose="020B0604030504040204" pitchFamily="34" charset="0"/>
                <a:cs typeface="Verdana" panose="020B0604030504040204" pitchFamily="34" charset="0"/>
              </a:rPr>
              <a:t>(2)</a:t>
            </a:r>
            <a:r>
              <a:rPr lang="nl-NL" sz="1100" b="1" kern="100" dirty="0">
                <a:solidFill>
                  <a:schemeClr val="accent2"/>
                </a:solidFill>
                <a:effectLst/>
                <a:latin typeface="Verdana" panose="020B0604030504040204" pitchFamily="34" charset="0"/>
                <a:ea typeface="Verdana" panose="020B0604030504040204" pitchFamily="34" charset="0"/>
                <a:cs typeface="Verdana" panose="020B0604030504040204" pitchFamily="34" charset="0"/>
              </a:rPr>
              <a:t> </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en zet die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selectief</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(doelgroep- of gebiedsgericht) in voor meer impact. </a:t>
            </a: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We geven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prioriteit aan preventie</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versterken van de voorkant en </a:t>
            </a:r>
            <a:r>
              <a:rPr lang="nl-NL" sz="1100" kern="100" dirty="0" err="1">
                <a:solidFill>
                  <a:srgbClr val="0070C0"/>
                </a:solidFill>
                <a:effectLst/>
                <a:latin typeface="Verdana" panose="020B0604030504040204" pitchFamily="34" charset="0"/>
                <a:ea typeface="Verdana" panose="020B0604030504040204" pitchFamily="34" charset="0"/>
                <a:cs typeface="Verdana" panose="020B0604030504040204" pitchFamily="34" charset="0"/>
              </a:rPr>
              <a:t>vroegsignalering</a:t>
            </a:r>
            <a:r>
              <a:rPr lang="nl-NL" sz="1100" kern="100" dirty="0">
                <a:solidFill>
                  <a:schemeClr val="accent2"/>
                </a:solidFill>
                <a:effectLst/>
                <a:latin typeface="Verdana" panose="020B0604030504040204" pitchFamily="34" charset="0"/>
                <a:ea typeface="Verdana" panose="020B0604030504040204" pitchFamily="34" charset="0"/>
                <a:cs typeface="Verdana" panose="020B0604030504040204" pitchFamily="34" charset="0"/>
              </a:rPr>
              <a:t> (3)</a:t>
            </a: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De regio ZHZ kiest voor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robuuste</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maatregelen </a:t>
            </a:r>
            <a:r>
              <a:rPr lang="nl-NL" sz="1100" kern="100" dirty="0">
                <a:solidFill>
                  <a:schemeClr val="accent2"/>
                </a:solidFill>
                <a:effectLst/>
                <a:latin typeface="Verdana" panose="020B0604030504040204" pitchFamily="34" charset="0"/>
                <a:ea typeface="Verdana" panose="020B0604030504040204" pitchFamily="34" charset="0"/>
                <a:cs typeface="Verdana" panose="020B0604030504040204" pitchFamily="34" charset="0"/>
              </a:rPr>
              <a:t>(4)</a:t>
            </a:r>
            <a:r>
              <a:rPr lang="nl-NL" sz="1100" kern="100" dirty="0">
                <a:solidFill>
                  <a:schemeClr val="accent1"/>
                </a:solidFill>
                <a:effectLst/>
                <a:latin typeface="Verdana" panose="020B0604030504040204" pitchFamily="34" charset="0"/>
                <a:ea typeface="Verdana" panose="020B0604030504040204" pitchFamily="34" charset="0"/>
                <a:cs typeface="Verdana" panose="020B0604030504040204" pitchFamily="34" charset="0"/>
              </a:rPr>
              <a:t>:</a:t>
            </a:r>
            <a:r>
              <a:rPr lang="nl-NL" sz="1100" kern="100" dirty="0">
                <a:solidFill>
                  <a:schemeClr val="accent2"/>
                </a:solidFill>
                <a:effectLst/>
                <a:latin typeface="Verdana" panose="020B0604030504040204" pitchFamily="34" charset="0"/>
                <a:ea typeface="Verdana" panose="020B0604030504040204" pitchFamily="34" charset="0"/>
                <a:cs typeface="Verdana" panose="020B0604030504040204" pitchFamily="34" charset="0"/>
              </a:rPr>
              <a:t> </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maatregelen worden stevig verankerd in de regio, bij een of meer bestaande uitvoeringsorganisaties / het onderwijs.</a:t>
            </a: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We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benutten elkaars expertise</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We weten van elke betrokken organisatie wat de taken zijn en waar de expertise ligt. We nemen elkaars werk niet over maar werken samen.</a:t>
            </a: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We zetten beschikbare middelen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effectief en efficiënt</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in en bundelen krachten.</a:t>
            </a:r>
          </a:p>
          <a:p>
            <a:pPr marL="0" indent="0">
              <a:lnSpc>
                <a:spcPct val="107000"/>
              </a:lnSpc>
              <a:spcAft>
                <a:spcPts val="800"/>
              </a:spcAft>
              <a:buNone/>
            </a:pPr>
            <a:r>
              <a:rPr lang="nl-NL" sz="1400" i="1" u="sng"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Over onszelf en onze collega's:</a:t>
            </a:r>
            <a:endParaRPr lang="nl-NL" sz="14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endParaRP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De regio ZHZ  zet in op een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lerend netwerk</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kwantitatieve en kwalitatieve informatie over de aanpak en resultaten delen we met elkaar om van te leren. We benutten en verdiepen kennis voor meer impact.</a:t>
            </a: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De regio ZHZ kiest voor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sterke professionals</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scholing en training van medewerkers die actief zijn in het voorkomen en oplossen van VSV en jeugdwerkloosheid, krijgt permanent ruimte (budget, capaciteit). Scholing en training worden waar mogelijk gezamenlijk, organisatie-overstijgend, georganiseerd (gedeeld vakmanschap; ontwikkelen en onderhouden gezamenlijke taal en netwerk)</a:t>
            </a:r>
          </a:p>
          <a:p>
            <a:endParaRPr lang="nl-NL" sz="1100"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4657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091A8-62D9-140C-7162-5015177393DF}"/>
              </a:ext>
            </a:extLst>
          </p:cNvPr>
          <p:cNvSpPr>
            <a:spLocks noGrp="1"/>
          </p:cNvSpPr>
          <p:nvPr>
            <p:ph type="title"/>
          </p:nvPr>
        </p:nvSpPr>
        <p:spPr>
          <a:xfrm>
            <a:off x="838200" y="625876"/>
            <a:ext cx="10515600" cy="1251752"/>
          </a:xfrm>
        </p:spPr>
        <p:txBody>
          <a:bodyPr/>
          <a:lstStyle/>
          <a:p>
            <a:r>
              <a:rPr lang="nl-NL" sz="3600" b="1" dirty="0">
                <a:solidFill>
                  <a:srgbClr val="0070C0"/>
                </a:solidFill>
              </a:rPr>
              <a:t>Strategische uitgangspunten</a:t>
            </a:r>
            <a:br>
              <a:rPr lang="nl-NL" sz="3600" b="1" dirty="0">
                <a:solidFill>
                  <a:srgbClr val="0070C0"/>
                </a:solidFill>
              </a:rPr>
            </a:br>
            <a:endParaRPr lang="nl-NL" sz="3600" b="1" dirty="0">
              <a:solidFill>
                <a:srgbClr val="0070C0"/>
              </a:solidFill>
            </a:endParaRPr>
          </a:p>
        </p:txBody>
      </p:sp>
      <p:pic>
        <p:nvPicPr>
          <p:cNvPr id="4" name="Afbeelding 3">
            <a:extLst>
              <a:ext uri="{FF2B5EF4-FFF2-40B4-BE49-F238E27FC236}">
                <a16:creationId xmlns:a16="http://schemas.microsoft.com/office/drawing/2014/main" id="{CF04003B-E8A9-2A2D-EB6F-3A223D02BE36}"/>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013011" y="362986"/>
            <a:ext cx="3497580" cy="525780"/>
          </a:xfrm>
          <a:prstGeom prst="rect">
            <a:avLst/>
          </a:prstGeom>
          <a:noFill/>
          <a:ln>
            <a:noFill/>
          </a:ln>
        </p:spPr>
      </p:pic>
      <p:sp>
        <p:nvSpPr>
          <p:cNvPr id="6" name="Titel 1">
            <a:extLst>
              <a:ext uri="{FF2B5EF4-FFF2-40B4-BE49-F238E27FC236}">
                <a16:creationId xmlns:a16="http://schemas.microsoft.com/office/drawing/2014/main" id="{5884C73B-91B7-81A0-477A-19EE5CAC68F4}"/>
              </a:ext>
            </a:extLst>
          </p:cNvPr>
          <p:cNvSpPr txBox="1">
            <a:spLocks/>
          </p:cNvSpPr>
          <p:nvPr/>
        </p:nvSpPr>
        <p:spPr>
          <a:xfrm>
            <a:off x="838200" y="1192697"/>
            <a:ext cx="9144000" cy="381000"/>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600" b="1" dirty="0">
                <a:solidFill>
                  <a:schemeClr val="accent2"/>
                </a:solidFill>
              </a:rPr>
              <a:t>Aanscherpingen, aangebracht door de coördinatiegroep op 16 mei 2024</a:t>
            </a:r>
          </a:p>
        </p:txBody>
      </p:sp>
      <p:sp>
        <p:nvSpPr>
          <p:cNvPr id="7" name="Tijdelijke aanduiding voor inhoud 6">
            <a:extLst>
              <a:ext uri="{FF2B5EF4-FFF2-40B4-BE49-F238E27FC236}">
                <a16:creationId xmlns:a16="http://schemas.microsoft.com/office/drawing/2014/main" id="{16D09D66-4D1D-42A6-5CE2-ABC1D3262D8D}"/>
              </a:ext>
            </a:extLst>
          </p:cNvPr>
          <p:cNvSpPr txBox="1">
            <a:spLocks noGrp="1"/>
          </p:cNvSpPr>
          <p:nvPr>
            <p:ph idx="1"/>
          </p:nvPr>
        </p:nvSpPr>
        <p:spPr>
          <a:xfrm>
            <a:off x="916596" y="1669680"/>
            <a:ext cx="11121524" cy="5447132"/>
          </a:xfrm>
          <a:prstGeom prst="rect">
            <a:avLst/>
          </a:prstGeom>
          <a:noFill/>
        </p:spPr>
        <p:txBody>
          <a:bodyPr wrap="square" lIns="91440" tIns="45720" rIns="91440" bIns="45720" anchor="t">
            <a:spAutoFit/>
          </a:bodyPr>
          <a:lstStyle/>
          <a:p>
            <a:pPr marL="0" indent="0">
              <a:buNone/>
            </a:pPr>
            <a:r>
              <a:rPr lang="nl-NL" sz="900" dirty="0">
                <a:solidFill>
                  <a:schemeClr val="accent2"/>
                </a:solidFill>
                <a:effectLst/>
                <a:ea typeface="Times New Roman" panose="02020603050405020304" pitchFamily="18" charset="0"/>
              </a:rPr>
              <a:t>(1)</a:t>
            </a:r>
          </a:p>
          <a:p>
            <a:r>
              <a:rPr lang="nl-NL" sz="1100" kern="100" dirty="0">
                <a:solidFill>
                  <a:srgbClr val="0070C0"/>
                </a:solidFill>
                <a:latin typeface="Verdana" panose="020B0604030504040204" pitchFamily="34" charset="0"/>
                <a:ea typeface="Verdana" panose="020B0604030504040204" pitchFamily="34" charset="0"/>
              </a:rPr>
              <a:t>16 jaar is de leeftijdsgrens die in de regelgeving wordt gehanteerd, de leeftijdsgrens voor de taken van het Doorstroompunt, maar daarop moeten we ons niet te stellig "blind staren". De meeste problemen beginnen al veel eerder bij kinderen.</a:t>
            </a:r>
            <a:br>
              <a:rPr lang="nl-NL" sz="1100" kern="100" dirty="0">
                <a:solidFill>
                  <a:srgbClr val="0070C0"/>
                </a:solidFill>
                <a:latin typeface="Verdana" panose="020B0604030504040204" pitchFamily="34" charset="0"/>
                <a:ea typeface="Verdana" panose="020B0604030504040204" pitchFamily="34" charset="0"/>
              </a:rPr>
            </a:br>
            <a:endParaRPr lang="nl-NL" sz="1100" kern="100" dirty="0">
              <a:solidFill>
                <a:srgbClr val="0070C0"/>
              </a:solidFill>
              <a:latin typeface="Verdana" panose="020B0604030504040204" pitchFamily="34" charset="0"/>
              <a:ea typeface="Verdana" panose="020B0604030504040204" pitchFamily="34" charset="0"/>
            </a:endParaRPr>
          </a:p>
          <a:p>
            <a:r>
              <a:rPr lang="nl-NL" sz="1100" i="1" kern="100" dirty="0">
                <a:solidFill>
                  <a:srgbClr val="0070C0"/>
                </a:solidFill>
                <a:latin typeface="Verdana" panose="020B0604030504040204" pitchFamily="34" charset="0"/>
                <a:ea typeface="Verdana" panose="020B0604030504040204" pitchFamily="34" charset="0"/>
              </a:rPr>
              <a:t>Schriftelijke input Marc Bevers, SDD:</a:t>
            </a:r>
          </a:p>
          <a:p>
            <a:r>
              <a:rPr lang="nl-NL" sz="1100" kern="100" dirty="0">
                <a:solidFill>
                  <a:srgbClr val="0070C0"/>
                </a:solidFill>
                <a:latin typeface="Verdana" panose="020B0604030504040204" pitchFamily="34" charset="0"/>
                <a:ea typeface="Verdana" panose="020B0604030504040204" pitchFamily="34" charset="0"/>
              </a:rPr>
              <a:t>Bij het onderdeel “over de </a:t>
            </a:r>
            <a:r>
              <a:rPr lang="nl-NL" sz="1100" kern="100" dirty="0" err="1">
                <a:solidFill>
                  <a:srgbClr val="0070C0"/>
                </a:solidFill>
                <a:latin typeface="Verdana" panose="020B0604030504040204" pitchFamily="34" charset="0"/>
                <a:ea typeface="Verdana" panose="020B0604030504040204" pitchFamily="34" charset="0"/>
              </a:rPr>
              <a:t>de</a:t>
            </a:r>
            <a:r>
              <a:rPr lang="nl-NL" sz="1100" kern="100" dirty="0">
                <a:solidFill>
                  <a:srgbClr val="0070C0"/>
                </a:solidFill>
                <a:latin typeface="Verdana" panose="020B0604030504040204" pitchFamily="34" charset="0"/>
                <a:ea typeface="Verdana" panose="020B0604030504040204" pitchFamily="34" charset="0"/>
              </a:rPr>
              <a:t> doelgroep” zou ik graag toevoegen dat we in  onze begeleiding rekening houden met – en medezeggenschap geven aan – de jongere o.a. door aan te sluiten bij diens intrinsieke motivatie, doelstellingen en individuele belastbaarheid.</a:t>
            </a:r>
          </a:p>
          <a:p>
            <a:pPr marL="0" indent="0">
              <a:buNone/>
            </a:pPr>
            <a:endParaRPr lang="nl-NL" sz="1100" kern="100" dirty="0">
              <a:solidFill>
                <a:srgbClr val="0070C0"/>
              </a:solidFill>
              <a:latin typeface="Verdana" panose="020B0604030504040204" pitchFamily="34" charset="0"/>
              <a:ea typeface="Verdana" panose="020B0604030504040204" pitchFamily="34" charset="0"/>
            </a:endParaRPr>
          </a:p>
          <a:p>
            <a:pPr marL="0" indent="0">
              <a:buNone/>
            </a:pPr>
            <a:r>
              <a:rPr lang="nl-NL" sz="900" dirty="0">
                <a:solidFill>
                  <a:schemeClr val="accent2"/>
                </a:solidFill>
              </a:rPr>
              <a:t>(2)</a:t>
            </a:r>
          </a:p>
          <a:p>
            <a:r>
              <a:rPr lang="nl-NL" sz="1100" kern="100" dirty="0">
                <a:solidFill>
                  <a:srgbClr val="0070C0"/>
                </a:solidFill>
                <a:latin typeface="Verdana" panose="020B0604030504040204" pitchFamily="34" charset="0"/>
                <a:ea typeface="Verdana" panose="020B0604030504040204" pitchFamily="34" charset="0"/>
              </a:rPr>
              <a:t>Bewezen effectieve interventies: de wetenschappelijke literatuur toont aan dat effectieve interventies </a:t>
            </a:r>
          </a:p>
          <a:p>
            <a:pPr indent="-171450">
              <a:buFont typeface="Arial" panose="020B0604020202020204" pitchFamily="34" charset="0"/>
              <a:buChar char="•"/>
            </a:pPr>
            <a:r>
              <a:rPr lang="nl-NL" sz="1100" kern="100" dirty="0">
                <a:solidFill>
                  <a:srgbClr val="0070C0"/>
                </a:solidFill>
                <a:latin typeface="Verdana" panose="020B0604030504040204" pitchFamily="34" charset="0"/>
                <a:ea typeface="Verdana" panose="020B0604030504040204" pitchFamily="34" charset="0"/>
              </a:rPr>
              <a:t>aansluiten bij de </a:t>
            </a:r>
            <a:r>
              <a:rPr lang="nl-NL" sz="1100" b="1" kern="100" dirty="0">
                <a:solidFill>
                  <a:srgbClr val="0070C0"/>
                </a:solidFill>
                <a:latin typeface="Verdana" panose="020B0604030504040204" pitchFamily="34" charset="0"/>
                <a:ea typeface="Verdana" panose="020B0604030504040204" pitchFamily="34" charset="0"/>
              </a:rPr>
              <a:t>autonomie</a:t>
            </a:r>
            <a:r>
              <a:rPr lang="nl-NL" sz="1100" kern="100" dirty="0">
                <a:solidFill>
                  <a:srgbClr val="0070C0"/>
                </a:solidFill>
                <a:latin typeface="Verdana" panose="020B0604030504040204" pitchFamily="34" charset="0"/>
                <a:ea typeface="Verdana" panose="020B0604030504040204" pitchFamily="34" charset="0"/>
              </a:rPr>
              <a:t> van de jongere (zelfstandigheid en regie stimuleren, focus op eigen kracht. Eigen talenten ontdekken en inzetten), </a:t>
            </a:r>
          </a:p>
          <a:p>
            <a:pPr indent="-171450">
              <a:buFont typeface="Arial" panose="020B0604020202020204" pitchFamily="34" charset="0"/>
              <a:buChar char="•"/>
            </a:pPr>
            <a:r>
              <a:rPr lang="nl-NL" sz="1100" kern="100" dirty="0">
                <a:solidFill>
                  <a:srgbClr val="0070C0"/>
                </a:solidFill>
                <a:latin typeface="Verdana" panose="020B0604030504040204" pitchFamily="34" charset="0"/>
                <a:ea typeface="Verdana" panose="020B0604030504040204" pitchFamily="34" charset="0"/>
              </a:rPr>
              <a:t>werken vanuit </a:t>
            </a:r>
            <a:r>
              <a:rPr lang="nl-NL" sz="1100" b="1" kern="100" dirty="0">
                <a:solidFill>
                  <a:srgbClr val="0070C0"/>
                </a:solidFill>
                <a:latin typeface="Verdana" panose="020B0604030504040204" pitchFamily="34" charset="0"/>
                <a:ea typeface="Verdana" panose="020B0604030504040204" pitchFamily="34" charset="0"/>
              </a:rPr>
              <a:t>verbondenheid</a:t>
            </a:r>
            <a:r>
              <a:rPr lang="nl-NL" sz="1100" kern="100" dirty="0">
                <a:solidFill>
                  <a:srgbClr val="0070C0"/>
                </a:solidFill>
                <a:latin typeface="Verdana" panose="020B0604030504040204" pitchFamily="34" charset="0"/>
                <a:ea typeface="Verdana" panose="020B0604030504040204" pitchFamily="34" charset="0"/>
              </a:rPr>
              <a:t> (1-op-1 begeleiding, versterken sociale en communicatieve vaardigheden, netwerk verbreden (ouders betrekken!) netwerk versterken door groepsaanpak met </a:t>
            </a:r>
            <a:r>
              <a:rPr lang="nl-NL" sz="1100" kern="100" dirty="0" err="1">
                <a:solidFill>
                  <a:srgbClr val="0070C0"/>
                </a:solidFill>
                <a:latin typeface="Verdana" panose="020B0604030504040204" pitchFamily="34" charset="0"/>
                <a:ea typeface="Verdana" panose="020B0604030504040204" pitchFamily="34" charset="0"/>
              </a:rPr>
              <a:t>peers</a:t>
            </a:r>
            <a:r>
              <a:rPr lang="nl-NL" sz="1100" kern="100" dirty="0">
                <a:solidFill>
                  <a:srgbClr val="0070C0"/>
                </a:solidFill>
                <a:latin typeface="Verdana" panose="020B0604030504040204" pitchFamily="34" charset="0"/>
                <a:ea typeface="Verdana" panose="020B0604030504040204" pitchFamily="34" charset="0"/>
              </a:rPr>
              <a:t>)</a:t>
            </a:r>
          </a:p>
          <a:p>
            <a:pPr indent="-171450">
              <a:buFont typeface="Arial" panose="020B0604020202020204" pitchFamily="34" charset="0"/>
              <a:buChar char="•"/>
            </a:pPr>
            <a:r>
              <a:rPr lang="nl-NL" sz="1100" b="1" kern="100" dirty="0">
                <a:solidFill>
                  <a:srgbClr val="0070C0"/>
                </a:solidFill>
                <a:latin typeface="Verdana" panose="020B0604030504040204" pitchFamily="34" charset="0"/>
                <a:ea typeface="Verdana" panose="020B0604030504040204" pitchFamily="34" charset="0"/>
              </a:rPr>
              <a:t>resultaatgericht werken aan competenties </a:t>
            </a:r>
            <a:r>
              <a:rPr lang="nl-NL" sz="1100" kern="100" dirty="0">
                <a:solidFill>
                  <a:srgbClr val="0070C0"/>
                </a:solidFill>
                <a:latin typeface="Verdana" panose="020B0604030504040204" pitchFamily="34" charset="0"/>
                <a:ea typeface="Verdana" panose="020B0604030504040204" pitchFamily="34" charset="0"/>
              </a:rPr>
              <a:t>(doelen inzichtelijk maken en ontwikkelplan opstellen, aanpak zware problemen die onderwijs of werk blokkeren, aanpak lichte problemen die schoolsucces/baanbehoud bevorderen,  ondersteuning op school bij onderwijs en stage, ondersteuning bij contracten)</a:t>
            </a:r>
          </a:p>
          <a:p>
            <a:endParaRPr lang="nl-NL" sz="1100" kern="100" dirty="0">
              <a:effectLst/>
              <a:ea typeface="Calibri" panose="020F0502020204030204" pitchFamily="34" charset="0"/>
              <a:cs typeface="Times New Roman" panose="02020603050405020304" pitchFamily="18" charset="0"/>
            </a:endParaRPr>
          </a:p>
          <a:p>
            <a:pPr marL="0" indent="0">
              <a:buNone/>
            </a:pPr>
            <a:r>
              <a:rPr lang="nl-NL" sz="900" dirty="0">
                <a:solidFill>
                  <a:schemeClr val="accent2"/>
                </a:solidFill>
              </a:rPr>
              <a:t>(3)</a:t>
            </a:r>
          </a:p>
          <a:p>
            <a:r>
              <a:rPr lang="nl-NL" sz="1100" kern="100" dirty="0">
                <a:solidFill>
                  <a:srgbClr val="0070C0"/>
                </a:solidFill>
                <a:latin typeface="Verdana"/>
                <a:ea typeface="Verdana"/>
              </a:rPr>
              <a:t>Aandacht voor preventie is belangrijk, maar we moeten niet vergeten dat er ook jongeren zijn die al VSV-er zijn. En dat er altijd schooluitval zal blijven bestaan. Met prioriteit aan preventie bedoelen we dat het zwaartepunt van onze inspanningen en aanbod komt te liggen bij het voorkomen van schooluitval en jeugdwerkloosheid. Laten we bij preventie de nadruk leggen op aanwezigheid in school. We sluiten onze ogen echter niet voor het feit dat een groep jongeren al VSV-er is en buiten de samenleving dreigt te vallen. Een deel van ons aanbod zal naar die groep moeten gaan.</a:t>
            </a:r>
          </a:p>
          <a:p>
            <a:endParaRPr lang="nl-NL"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000" dirty="0"/>
          </a:p>
        </p:txBody>
      </p:sp>
    </p:spTree>
    <p:extLst>
      <p:ext uri="{BB962C8B-B14F-4D97-AF65-F5344CB8AC3E}">
        <p14:creationId xmlns:p14="http://schemas.microsoft.com/office/powerpoint/2010/main" val="232808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091A8-62D9-140C-7162-5015177393DF}"/>
              </a:ext>
            </a:extLst>
          </p:cNvPr>
          <p:cNvSpPr>
            <a:spLocks noGrp="1"/>
          </p:cNvSpPr>
          <p:nvPr>
            <p:ph type="title"/>
          </p:nvPr>
        </p:nvSpPr>
        <p:spPr>
          <a:xfrm>
            <a:off x="838200" y="625876"/>
            <a:ext cx="10515600" cy="1251752"/>
          </a:xfrm>
        </p:spPr>
        <p:txBody>
          <a:bodyPr/>
          <a:lstStyle/>
          <a:p>
            <a:r>
              <a:rPr lang="nl-NL" sz="3600" b="1" dirty="0">
                <a:solidFill>
                  <a:srgbClr val="0070C0"/>
                </a:solidFill>
              </a:rPr>
              <a:t>Strategische uitgangspunten</a:t>
            </a:r>
            <a:br>
              <a:rPr lang="nl-NL" sz="3600" b="1" dirty="0">
                <a:solidFill>
                  <a:srgbClr val="0070C0"/>
                </a:solidFill>
              </a:rPr>
            </a:br>
            <a:endParaRPr lang="nl-NL" sz="3600" b="1" dirty="0">
              <a:solidFill>
                <a:srgbClr val="0070C0"/>
              </a:solidFill>
            </a:endParaRPr>
          </a:p>
        </p:txBody>
      </p:sp>
      <p:pic>
        <p:nvPicPr>
          <p:cNvPr id="4" name="Afbeelding 3">
            <a:extLst>
              <a:ext uri="{FF2B5EF4-FFF2-40B4-BE49-F238E27FC236}">
                <a16:creationId xmlns:a16="http://schemas.microsoft.com/office/drawing/2014/main" id="{CF04003B-E8A9-2A2D-EB6F-3A223D02BE36}"/>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013011" y="362986"/>
            <a:ext cx="3497580" cy="525780"/>
          </a:xfrm>
          <a:prstGeom prst="rect">
            <a:avLst/>
          </a:prstGeom>
          <a:noFill/>
          <a:ln>
            <a:noFill/>
          </a:ln>
        </p:spPr>
      </p:pic>
      <p:sp>
        <p:nvSpPr>
          <p:cNvPr id="6" name="Titel 1">
            <a:extLst>
              <a:ext uri="{FF2B5EF4-FFF2-40B4-BE49-F238E27FC236}">
                <a16:creationId xmlns:a16="http://schemas.microsoft.com/office/drawing/2014/main" id="{5884C73B-91B7-81A0-477A-19EE5CAC68F4}"/>
              </a:ext>
            </a:extLst>
          </p:cNvPr>
          <p:cNvSpPr txBox="1">
            <a:spLocks/>
          </p:cNvSpPr>
          <p:nvPr/>
        </p:nvSpPr>
        <p:spPr>
          <a:xfrm>
            <a:off x="838200" y="1192697"/>
            <a:ext cx="9144000" cy="381000"/>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600" b="1" dirty="0">
                <a:solidFill>
                  <a:schemeClr val="accent2"/>
                </a:solidFill>
              </a:rPr>
              <a:t>Aanscherpingen, aangebracht door de coördinatiegroep op 16 mei 2024</a:t>
            </a:r>
          </a:p>
        </p:txBody>
      </p:sp>
      <p:sp>
        <p:nvSpPr>
          <p:cNvPr id="7" name="Tijdelijke aanduiding voor inhoud 6">
            <a:extLst>
              <a:ext uri="{FF2B5EF4-FFF2-40B4-BE49-F238E27FC236}">
                <a16:creationId xmlns:a16="http://schemas.microsoft.com/office/drawing/2014/main" id="{16D09D66-4D1D-42A6-5CE2-ABC1D3262D8D}"/>
              </a:ext>
            </a:extLst>
          </p:cNvPr>
          <p:cNvSpPr txBox="1">
            <a:spLocks noGrp="1"/>
          </p:cNvSpPr>
          <p:nvPr>
            <p:ph idx="1"/>
          </p:nvPr>
        </p:nvSpPr>
        <p:spPr>
          <a:xfrm>
            <a:off x="916596" y="1669680"/>
            <a:ext cx="11121524" cy="3349635"/>
          </a:xfrm>
          <a:prstGeom prst="rect">
            <a:avLst/>
          </a:prstGeom>
          <a:noFill/>
        </p:spPr>
        <p:txBody>
          <a:bodyPr wrap="square" lIns="91440" tIns="45720" rIns="91440" bIns="45720" anchor="t">
            <a:spAutoFit/>
          </a:bodyPr>
          <a:lstStyle/>
          <a:p>
            <a:pPr marL="0" indent="0">
              <a:buNone/>
            </a:pPr>
            <a:r>
              <a:rPr lang="nl-NL" sz="900" dirty="0">
                <a:solidFill>
                  <a:schemeClr val="accent2"/>
                </a:solidFill>
              </a:rPr>
              <a:t>(4)</a:t>
            </a:r>
          </a:p>
          <a:p>
            <a:pPr>
              <a:lnSpc>
                <a:spcPct val="100000"/>
              </a:lnSpc>
            </a:pPr>
            <a:r>
              <a:rPr lang="nl-NL" sz="1100" i="1" kern="100" dirty="0">
                <a:solidFill>
                  <a:srgbClr val="0070C0"/>
                </a:solidFill>
                <a:latin typeface="Verdana" panose="020B0604030504040204" pitchFamily="34" charset="0"/>
                <a:ea typeface="Verdana" panose="020B0604030504040204" pitchFamily="34" charset="0"/>
              </a:rPr>
              <a:t>Schriftelijke input van Marc Bevers, SDD:</a:t>
            </a:r>
            <a:br>
              <a:rPr lang="nl-NL" sz="1100" i="1" dirty="0">
                <a:effectLst/>
                <a:latin typeface="Verdana" panose="020B0604030504040204" pitchFamily="34" charset="0"/>
                <a:ea typeface="Verdana" panose="020B0604030504040204" pitchFamily="34" charset="0"/>
              </a:rPr>
            </a:br>
            <a:r>
              <a:rPr lang="nl-NL" sz="1100" kern="100" dirty="0">
                <a:solidFill>
                  <a:srgbClr val="0070C0"/>
                </a:solidFill>
                <a:latin typeface="Verdana" panose="020B0604030504040204" pitchFamily="34" charset="0"/>
                <a:ea typeface="Verdana" panose="020B0604030504040204" pitchFamily="34" charset="0"/>
              </a:rPr>
              <a:t>Wat m.i. het meest spannend is om te komen tot een succesvolle implementatie is dat duidelijk is welke organisatie straks waarvoor aan de lat staat en hoe daar dan invulling aan wordt gegeven. Waarbij voor dat laatste geldt dat m.i. niet het organisatiebelang, maar de doeltreffendheid van de ondersteuning aan de jongere centraal moet staan. Dus </a:t>
            </a:r>
            <a:r>
              <a:rPr lang="nl-NL" sz="1100" b="1" kern="100" dirty="0">
                <a:solidFill>
                  <a:srgbClr val="0070C0"/>
                </a:solidFill>
                <a:latin typeface="Verdana" panose="020B0604030504040204" pitchFamily="34" charset="0"/>
                <a:ea typeface="Verdana" panose="020B0604030504040204" pitchFamily="34" charset="0"/>
              </a:rPr>
              <a:t>niet</a:t>
            </a:r>
            <a:r>
              <a:rPr lang="nl-NL" sz="1100" kern="100" dirty="0">
                <a:solidFill>
                  <a:srgbClr val="0070C0"/>
                </a:solidFill>
                <a:latin typeface="Verdana" panose="020B0604030504040204" pitchFamily="34" charset="0"/>
                <a:ea typeface="Verdana" panose="020B0604030504040204" pitchFamily="34" charset="0"/>
              </a:rPr>
              <a:t>: iemand zit op school dus verantwoordelijkheid MBO dus MBO doet alles in eigen uitvoering. </a:t>
            </a:r>
            <a:r>
              <a:rPr lang="nl-NL" sz="1100" b="1" kern="100" dirty="0">
                <a:solidFill>
                  <a:srgbClr val="0070C0"/>
                </a:solidFill>
                <a:latin typeface="Verdana" panose="020B0604030504040204" pitchFamily="34" charset="0"/>
                <a:ea typeface="Verdana" panose="020B0604030504040204" pitchFamily="34" charset="0"/>
              </a:rPr>
              <a:t>Niet</a:t>
            </a:r>
            <a:r>
              <a:rPr lang="nl-NL" sz="1100" kern="100" dirty="0">
                <a:solidFill>
                  <a:srgbClr val="0070C0"/>
                </a:solidFill>
                <a:latin typeface="Verdana" panose="020B0604030504040204" pitchFamily="34" charset="0"/>
                <a:ea typeface="Verdana" panose="020B0604030504040204" pitchFamily="34" charset="0"/>
              </a:rPr>
              <a:t>: iemand heeft een P-wet uitkering dus sociale dienst doet alles, ongeacht of de SDD wel/niet de juiste expertise in huis heeft. </a:t>
            </a:r>
            <a:r>
              <a:rPr lang="nl-NL" sz="1100" b="1" kern="100" dirty="0">
                <a:solidFill>
                  <a:srgbClr val="0070C0"/>
                </a:solidFill>
                <a:latin typeface="Verdana" panose="020B0604030504040204" pitchFamily="34" charset="0"/>
                <a:ea typeface="Verdana" panose="020B0604030504040204" pitchFamily="34" charset="0"/>
              </a:rPr>
              <a:t>Niet</a:t>
            </a:r>
            <a:r>
              <a:rPr lang="nl-NL" sz="1100" kern="100" dirty="0">
                <a:solidFill>
                  <a:srgbClr val="0070C0"/>
                </a:solidFill>
                <a:latin typeface="Verdana" panose="020B0604030504040204" pitchFamily="34" charset="0"/>
                <a:ea typeface="Verdana" panose="020B0604030504040204" pitchFamily="34" charset="0"/>
              </a:rPr>
              <a:t>: iemand is vsv-er dus doorstroompunt doet alles, ongeacht of zij wel/niet toegang hebben tot de juiste instrumenten (bijv. </a:t>
            </a:r>
            <a:r>
              <a:rPr lang="nl-NL" sz="1100" kern="100" dirty="0" err="1">
                <a:solidFill>
                  <a:srgbClr val="0070C0"/>
                </a:solidFill>
                <a:latin typeface="Verdana" panose="020B0604030504040204" pitchFamily="34" charset="0"/>
                <a:ea typeface="Verdana" panose="020B0604030504040204" pitchFamily="34" charset="0"/>
              </a:rPr>
              <a:t>jobcoaching</a:t>
            </a:r>
            <a:r>
              <a:rPr lang="nl-NL" sz="1100" kern="100" dirty="0">
                <a:solidFill>
                  <a:srgbClr val="0070C0"/>
                </a:solidFill>
                <a:latin typeface="Verdana" panose="020B0604030504040204" pitchFamily="34" charset="0"/>
                <a:ea typeface="Verdana" panose="020B0604030504040204" pitchFamily="34" charset="0"/>
              </a:rPr>
              <a:t>, loonkostensubsidie van de soc. Dienst). </a:t>
            </a:r>
            <a:r>
              <a:rPr lang="nl-NL" sz="1100" b="1" kern="100" dirty="0">
                <a:solidFill>
                  <a:srgbClr val="0070C0"/>
                </a:solidFill>
                <a:latin typeface="Verdana" panose="020B0604030504040204" pitchFamily="34" charset="0"/>
                <a:ea typeface="Verdana" panose="020B0604030504040204" pitchFamily="34" charset="0"/>
              </a:rPr>
              <a:t>Maar wel</a:t>
            </a:r>
            <a:r>
              <a:rPr lang="nl-NL" sz="1100" kern="100" dirty="0">
                <a:solidFill>
                  <a:srgbClr val="0070C0"/>
                </a:solidFill>
                <a:latin typeface="Verdana" panose="020B0604030504040204" pitchFamily="34" charset="0"/>
                <a:ea typeface="Verdana" panose="020B0604030504040204" pitchFamily="34" charset="0"/>
              </a:rPr>
              <a:t>: wat is nodig en wie heeft dat in huis. Daar moeten we kritisch op zijn. </a:t>
            </a:r>
            <a:br>
              <a:rPr lang="nl-NL" sz="1100" kern="100" dirty="0">
                <a:solidFill>
                  <a:srgbClr val="0070C0"/>
                </a:solidFill>
                <a:latin typeface="Verdana" panose="020B0604030504040204" pitchFamily="34" charset="0"/>
                <a:ea typeface="Verdana" panose="020B0604030504040204" pitchFamily="34" charset="0"/>
              </a:rPr>
            </a:br>
            <a:r>
              <a:rPr lang="nl-NL" sz="1100" kern="100" dirty="0">
                <a:solidFill>
                  <a:srgbClr val="0070C0"/>
                </a:solidFill>
                <a:latin typeface="Verdana" panose="020B0604030504040204" pitchFamily="34" charset="0"/>
                <a:ea typeface="Verdana" panose="020B0604030504040204" pitchFamily="34" charset="0"/>
              </a:rPr>
              <a:t>We voorkomen onnodige overdrachten en dubbele uitvragen. Onder andere door de praktische klantregie/uitvoering te beleggen bij de organisatie die het beste geëquipeerd is om de jongere te helpen in het bereiken van zijn/haar doelen.</a:t>
            </a:r>
          </a:p>
          <a:p>
            <a:pPr marL="0" indent="0">
              <a:lnSpc>
                <a:spcPct val="100000"/>
              </a:lnSpc>
              <a:buNone/>
            </a:pPr>
            <a:r>
              <a:rPr lang="nl-NL" sz="1100" kern="100" dirty="0">
                <a:solidFill>
                  <a:srgbClr val="0070C0"/>
                </a:solidFill>
                <a:latin typeface="Verdana" panose="020B0604030504040204" pitchFamily="34" charset="0"/>
                <a:ea typeface="Verdana" panose="020B0604030504040204" pitchFamily="34" charset="0"/>
              </a:rPr>
              <a:t>----</a:t>
            </a:r>
          </a:p>
          <a:p>
            <a:pPr>
              <a:lnSpc>
                <a:spcPct val="100000"/>
              </a:lnSpc>
            </a:pPr>
            <a:r>
              <a:rPr lang="nl-NL" sz="1100" kern="100" dirty="0">
                <a:solidFill>
                  <a:srgbClr val="0070C0"/>
                </a:solidFill>
                <a:latin typeface="Verdana" panose="020B0604030504040204" pitchFamily="34" charset="0"/>
                <a:ea typeface="Verdana" panose="020B0604030504040204" pitchFamily="34" charset="0"/>
              </a:rPr>
              <a:t>Met robuuste maatregelen bedoelen we dat maatregelen worden belegd bij bestaande organisaties met voldoende “body”. Organisaties die de potentie hebben om nieuw aanbod, maatregelen die gefinancierd gaan worden vanuit het nieuwe VSV-programma, op termijn te borgen in hun eigen, reguliere aanbod. Organisaties die voldoende volwassen zijn om te kunnen werken aan geregeld evalueren van het aanbod en de onderlinge samenwerking</a:t>
            </a:r>
          </a:p>
          <a:p>
            <a:endParaRPr lang="nl-NL" sz="1100" dirty="0">
              <a:latin typeface="Verdana" panose="020B0604030504040204" pitchFamily="34" charset="0"/>
              <a:ea typeface="Verdana" panose="020B0604030504040204" pitchFamily="34" charset="0"/>
            </a:endParaRPr>
          </a:p>
          <a:p>
            <a:endParaRPr lang="nl-NL" sz="1000" dirty="0"/>
          </a:p>
        </p:txBody>
      </p:sp>
    </p:spTree>
    <p:extLst>
      <p:ext uri="{BB962C8B-B14F-4D97-AF65-F5344CB8AC3E}">
        <p14:creationId xmlns:p14="http://schemas.microsoft.com/office/powerpoint/2010/main" val="3576205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091A8-62D9-140C-7162-5015177393DF}"/>
              </a:ext>
            </a:extLst>
          </p:cNvPr>
          <p:cNvSpPr>
            <a:spLocks noGrp="1"/>
          </p:cNvSpPr>
          <p:nvPr>
            <p:ph type="title"/>
          </p:nvPr>
        </p:nvSpPr>
        <p:spPr>
          <a:xfrm>
            <a:off x="838200" y="772357"/>
            <a:ext cx="10515600" cy="1251752"/>
          </a:xfrm>
        </p:spPr>
        <p:txBody>
          <a:bodyPr/>
          <a:lstStyle/>
          <a:p>
            <a:r>
              <a:rPr lang="nl-NL" sz="3600" b="1" dirty="0">
                <a:solidFill>
                  <a:srgbClr val="0070C0"/>
                </a:solidFill>
              </a:rPr>
              <a:t>Tactische invulling</a:t>
            </a:r>
          </a:p>
        </p:txBody>
      </p:sp>
      <p:sp>
        <p:nvSpPr>
          <p:cNvPr id="3" name="Tijdelijke aanduiding voor inhoud 2">
            <a:extLst>
              <a:ext uri="{FF2B5EF4-FFF2-40B4-BE49-F238E27FC236}">
                <a16:creationId xmlns:a16="http://schemas.microsoft.com/office/drawing/2014/main" id="{603DAB49-E835-2BAB-E87C-5F5FF5613753}"/>
              </a:ext>
            </a:extLst>
          </p:cNvPr>
          <p:cNvSpPr>
            <a:spLocks noGrp="1"/>
          </p:cNvSpPr>
          <p:nvPr>
            <p:ph idx="1"/>
          </p:nvPr>
        </p:nvSpPr>
        <p:spPr>
          <a:xfrm>
            <a:off x="838200" y="2317071"/>
            <a:ext cx="10515600" cy="3859891"/>
          </a:xfrm>
        </p:spPr>
        <p:txBody>
          <a:bodyPr>
            <a:normAutofit/>
          </a:bodyPr>
          <a:lstStyle/>
          <a:p>
            <a:pPr marL="0" indent="0">
              <a:lnSpc>
                <a:spcPct val="107000"/>
              </a:lnSpc>
              <a:spcAft>
                <a:spcPts val="800"/>
              </a:spcAft>
              <a:buNone/>
            </a:pPr>
            <a:r>
              <a:rPr lang="nl-NL" sz="1300" i="1" u="sng" kern="100" dirty="0">
                <a:solidFill>
                  <a:srgbClr val="0070C0"/>
                </a:solidFill>
                <a:latin typeface="Verdana" panose="020B0604030504040204" pitchFamily="34" charset="0"/>
                <a:ea typeface="Verdana" panose="020B0604030504040204" pitchFamily="34" charset="0"/>
              </a:rPr>
              <a:t>Over de doelgroep:</a:t>
            </a:r>
          </a:p>
          <a:p>
            <a:pPr marL="182563" indent="-182563">
              <a:lnSpc>
                <a:spcPct val="107000"/>
              </a:lnSpc>
              <a:spcAft>
                <a:spcPts val="800"/>
              </a:spcAft>
            </a:pPr>
            <a:r>
              <a:rPr lang="nl-NL" sz="1000" kern="100" dirty="0">
                <a:solidFill>
                  <a:srgbClr val="0070C0"/>
                </a:solidFill>
                <a:latin typeface="Verdana" panose="020B0604030504040204" pitchFamily="34" charset="0"/>
                <a:ea typeface="Verdana" panose="020B0604030504040204" pitchFamily="34" charset="0"/>
              </a:rPr>
              <a:t>We betrekken jongeren bij de totstandkoming van het programma en bij evaluatie van onderdelen ervan. We luisteren naar hun mening en gebruiken die bewust bij de beslissingen die we moeten nemen. </a:t>
            </a:r>
          </a:p>
          <a:p>
            <a:pPr marL="182563" indent="-182563">
              <a:lnSpc>
                <a:spcPct val="107000"/>
              </a:lnSpc>
              <a:spcAft>
                <a:spcPts val="800"/>
              </a:spcAft>
            </a:pPr>
            <a:r>
              <a:rPr lang="nl-NL" sz="1000" kern="100" dirty="0">
                <a:solidFill>
                  <a:srgbClr val="0070C0"/>
                </a:solidFill>
                <a:latin typeface="Verdana" panose="020B0604030504040204" pitchFamily="34" charset="0"/>
                <a:ea typeface="Verdana" panose="020B0604030504040204" pitchFamily="34" charset="0"/>
              </a:rPr>
              <a:t>We leggen prioriteit bij ondersteuning van de meest kwetsbare jongeren</a:t>
            </a:r>
          </a:p>
          <a:p>
            <a:pPr marL="182563" indent="-182563">
              <a:lnSpc>
                <a:spcPct val="107000"/>
              </a:lnSpc>
              <a:spcAft>
                <a:spcPts val="800"/>
              </a:spcAft>
            </a:pPr>
            <a:r>
              <a:rPr lang="nl-NL" sz="1000" kern="100" dirty="0">
                <a:solidFill>
                  <a:srgbClr val="0070C0"/>
                </a:solidFill>
                <a:latin typeface="Verdana" panose="020B0604030504040204" pitchFamily="34" charset="0"/>
                <a:ea typeface="Verdana" panose="020B0604030504040204" pitchFamily="34" charset="0"/>
              </a:rPr>
              <a:t>We zorgen met al onze partners voor een integrale brede toegang voor jongeren naar de ondersteuning die ze nodig hebben</a:t>
            </a:r>
          </a:p>
          <a:p>
            <a:endParaRPr lang="nl-NL" dirty="0"/>
          </a:p>
        </p:txBody>
      </p:sp>
      <p:pic>
        <p:nvPicPr>
          <p:cNvPr id="4" name="Afbeelding 3">
            <a:extLst>
              <a:ext uri="{FF2B5EF4-FFF2-40B4-BE49-F238E27FC236}">
                <a16:creationId xmlns:a16="http://schemas.microsoft.com/office/drawing/2014/main" id="{CF04003B-E8A9-2A2D-EB6F-3A223D02BE36}"/>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039644" y="573266"/>
            <a:ext cx="3497580" cy="525780"/>
          </a:xfrm>
          <a:prstGeom prst="rect">
            <a:avLst/>
          </a:prstGeom>
          <a:noFill/>
          <a:ln>
            <a:noFill/>
          </a:ln>
        </p:spPr>
      </p:pic>
    </p:spTree>
    <p:extLst>
      <p:ext uri="{BB962C8B-B14F-4D97-AF65-F5344CB8AC3E}">
        <p14:creationId xmlns:p14="http://schemas.microsoft.com/office/powerpoint/2010/main" val="1899986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091A8-62D9-140C-7162-5015177393DF}"/>
              </a:ext>
            </a:extLst>
          </p:cNvPr>
          <p:cNvSpPr>
            <a:spLocks noGrp="1"/>
          </p:cNvSpPr>
          <p:nvPr>
            <p:ph type="title"/>
          </p:nvPr>
        </p:nvSpPr>
        <p:spPr>
          <a:xfrm>
            <a:off x="838200" y="772357"/>
            <a:ext cx="10515600" cy="1251752"/>
          </a:xfrm>
        </p:spPr>
        <p:txBody>
          <a:bodyPr/>
          <a:lstStyle/>
          <a:p>
            <a:r>
              <a:rPr lang="nl-NL" sz="3600" b="1" dirty="0">
                <a:solidFill>
                  <a:srgbClr val="0070C0"/>
                </a:solidFill>
              </a:rPr>
              <a:t>Tactische invulling</a:t>
            </a:r>
          </a:p>
        </p:txBody>
      </p:sp>
      <p:sp>
        <p:nvSpPr>
          <p:cNvPr id="3" name="Tijdelijke aanduiding voor inhoud 2">
            <a:extLst>
              <a:ext uri="{FF2B5EF4-FFF2-40B4-BE49-F238E27FC236}">
                <a16:creationId xmlns:a16="http://schemas.microsoft.com/office/drawing/2014/main" id="{603DAB49-E835-2BAB-E87C-5F5FF5613753}"/>
              </a:ext>
            </a:extLst>
          </p:cNvPr>
          <p:cNvSpPr>
            <a:spLocks noGrp="1"/>
          </p:cNvSpPr>
          <p:nvPr>
            <p:ph idx="1"/>
          </p:nvPr>
        </p:nvSpPr>
        <p:spPr>
          <a:xfrm>
            <a:off x="838200" y="2317071"/>
            <a:ext cx="10515600" cy="3859891"/>
          </a:xfrm>
        </p:spPr>
        <p:txBody>
          <a:bodyPr>
            <a:normAutofit fontScale="92500" lnSpcReduction="10000"/>
          </a:bodyPr>
          <a:lstStyle/>
          <a:p>
            <a:pPr marL="0" indent="0">
              <a:lnSpc>
                <a:spcPct val="107000"/>
              </a:lnSpc>
              <a:spcAft>
                <a:spcPts val="800"/>
              </a:spcAft>
              <a:buNone/>
            </a:pPr>
            <a:r>
              <a:rPr lang="nl-NL" sz="1400" i="1" u="sng"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Over onze aanpak:</a:t>
            </a:r>
            <a:endParaRPr lang="nl-NL" sz="14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endParaRP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De regio ZHZ kiest voor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bewezen effectieve interventies </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en zet die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selectief</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(doelgroep- of gebiedsgericht) in voor meer impact. </a:t>
            </a:r>
          </a:p>
          <a:p>
            <a:pPr marL="582613" lvl="1"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Zie apart PPT-document “kenmerken van effectieve interventies”, vastgesteld in het Bestuurlijk Overleg VSV van 11 november 2024</a:t>
            </a:r>
            <a:b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br>
            <a:endPar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endParaRP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We geven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prioriteit aan preventie</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versterken van de voorkant en </a:t>
            </a:r>
            <a:r>
              <a:rPr lang="nl-NL" sz="1100" kern="100" dirty="0" err="1">
                <a:solidFill>
                  <a:srgbClr val="0070C0"/>
                </a:solidFill>
                <a:effectLst/>
                <a:latin typeface="Verdana" panose="020B0604030504040204" pitchFamily="34" charset="0"/>
                <a:ea typeface="Verdana" panose="020B0604030504040204" pitchFamily="34" charset="0"/>
                <a:cs typeface="Verdana" panose="020B0604030504040204" pitchFamily="34" charset="0"/>
              </a:rPr>
              <a:t>vroegsignalering</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a:t>
            </a:r>
            <a:r>
              <a:rPr lang="nl-NL" sz="900" kern="100" dirty="0">
                <a:solidFill>
                  <a:srgbClr val="FF0000"/>
                </a:solidFill>
                <a:effectLst/>
                <a:latin typeface="Verdana" panose="020B0604030504040204" pitchFamily="34" charset="0"/>
                <a:ea typeface="Verdana" panose="020B0604030504040204" pitchFamily="34" charset="0"/>
                <a:cs typeface="Verdana" panose="020B0604030504040204" pitchFamily="34" charset="0"/>
              </a:rPr>
              <a:t> </a:t>
            </a:r>
          </a:p>
          <a:p>
            <a:pPr marL="582613" lvl="1" indent="-182563">
              <a:lnSpc>
                <a:spcPct val="107000"/>
              </a:lnSpc>
              <a:spcAft>
                <a:spcPts val="800"/>
              </a:spcAft>
            </a:pPr>
            <a:r>
              <a:rPr lang="nl-NL" sz="1100" kern="100" dirty="0">
                <a:solidFill>
                  <a:srgbClr val="0070C0"/>
                </a:solidFill>
                <a:latin typeface="Verdana" panose="020B0604030504040204" pitchFamily="34" charset="0"/>
                <a:ea typeface="Verdana" panose="020B0604030504040204" pitchFamily="34" charset="0"/>
              </a:rPr>
              <a:t>Dit vertalen we door aandacht voor goede beroepenoriëntatie in VO en MBO, goede mogelijkheden om te switchen in het MBO, brede ondersteuning in school, maatwerkonderwijs en begeleiding voor de groep die dat nodig heeft</a:t>
            </a:r>
            <a:br>
              <a:rPr lang="nl-NL" sz="1100" kern="100" dirty="0">
                <a:solidFill>
                  <a:srgbClr val="0070C0"/>
                </a:solidFill>
                <a:latin typeface="Verdana" panose="020B0604030504040204" pitchFamily="34" charset="0"/>
                <a:ea typeface="Verdana" panose="020B0604030504040204" pitchFamily="34" charset="0"/>
              </a:rPr>
            </a:br>
            <a:endParaRPr lang="nl-NL" sz="1100" kern="100" dirty="0">
              <a:solidFill>
                <a:srgbClr val="0070C0"/>
              </a:solidFill>
              <a:latin typeface="Verdana" panose="020B0604030504040204" pitchFamily="34" charset="0"/>
              <a:ea typeface="Verdana" panose="020B0604030504040204" pitchFamily="34" charset="0"/>
            </a:endParaRP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De regio ZHZ kiest voor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robuuste</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maatregelen</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maatregelen worden stevig verankerd in de regio, bij een of meer bestaande uitvoeringsorganisaties / het onderwijs. Financiering beperken we tot het MBO, de drie sociale diensten en het doorstroompunt. Deze organisaties kunnen projecten subsidiëren, instrumenten inkopen </a:t>
            </a:r>
            <a:r>
              <a:rPr lang="nl-NL" sz="1100" kern="100" dirty="0" err="1">
                <a:solidFill>
                  <a:srgbClr val="0070C0"/>
                </a:solidFill>
                <a:effectLst/>
                <a:latin typeface="Verdana" panose="020B0604030504040204" pitchFamily="34" charset="0"/>
                <a:ea typeface="Verdana" panose="020B0604030504040204" pitchFamily="34" charset="0"/>
                <a:cs typeface="Verdana" panose="020B0604030504040204" pitchFamily="34" charset="0"/>
              </a:rPr>
              <a:t>etc</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die zij noodzakelijk achten voor maatwerk. </a:t>
            </a:r>
            <a:br>
              <a:rPr lang="nl-NL" sz="1100" kern="100" dirty="0">
                <a:solidFill>
                  <a:srgbClr val="0070C0"/>
                </a:solidFill>
                <a:highlight>
                  <a:srgbClr val="FFFF00"/>
                </a:highlight>
                <a:latin typeface="Verdana" panose="020B0604030504040204" pitchFamily="34" charset="0"/>
                <a:ea typeface="Verdana" panose="020B0604030504040204" pitchFamily="34" charset="0"/>
                <a:cs typeface="Verdana" panose="020B0604030504040204" pitchFamily="34" charset="0"/>
              </a:rPr>
            </a:br>
            <a:endPar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endParaRP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We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benutten elkaars expertise</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We weten van elke betrokken organisatie wat de taken zijn en waar de expertise ligt. We nemen elkaars werk niet over maar werken samen. Management en medewerkers kennen elkaar. Regie bij 1 professional, mogelijk ondersteund door een gezamenlijk digitaal platform.</a:t>
            </a:r>
            <a:b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br>
            <a:endPar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endParaRPr>
          </a:p>
          <a:p>
            <a:endParaRPr lang="nl-NL" dirty="0"/>
          </a:p>
        </p:txBody>
      </p:sp>
      <p:pic>
        <p:nvPicPr>
          <p:cNvPr id="4" name="Afbeelding 3">
            <a:extLst>
              <a:ext uri="{FF2B5EF4-FFF2-40B4-BE49-F238E27FC236}">
                <a16:creationId xmlns:a16="http://schemas.microsoft.com/office/drawing/2014/main" id="{CF04003B-E8A9-2A2D-EB6F-3A223D02BE36}"/>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039644" y="573266"/>
            <a:ext cx="3497580" cy="525780"/>
          </a:xfrm>
          <a:prstGeom prst="rect">
            <a:avLst/>
          </a:prstGeom>
          <a:noFill/>
          <a:ln>
            <a:noFill/>
          </a:ln>
        </p:spPr>
      </p:pic>
    </p:spTree>
    <p:extLst>
      <p:ext uri="{BB962C8B-B14F-4D97-AF65-F5344CB8AC3E}">
        <p14:creationId xmlns:p14="http://schemas.microsoft.com/office/powerpoint/2010/main" val="2083130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091A8-62D9-140C-7162-5015177393DF}"/>
              </a:ext>
            </a:extLst>
          </p:cNvPr>
          <p:cNvSpPr>
            <a:spLocks noGrp="1"/>
          </p:cNvSpPr>
          <p:nvPr>
            <p:ph type="title"/>
          </p:nvPr>
        </p:nvSpPr>
        <p:spPr>
          <a:xfrm>
            <a:off x="838200" y="772357"/>
            <a:ext cx="10515600" cy="1251752"/>
          </a:xfrm>
        </p:spPr>
        <p:txBody>
          <a:bodyPr/>
          <a:lstStyle/>
          <a:p>
            <a:r>
              <a:rPr lang="nl-NL" sz="3600" b="1" dirty="0">
                <a:solidFill>
                  <a:srgbClr val="0070C0"/>
                </a:solidFill>
              </a:rPr>
              <a:t>Tactische invulling</a:t>
            </a:r>
          </a:p>
        </p:txBody>
      </p:sp>
      <p:sp>
        <p:nvSpPr>
          <p:cNvPr id="3" name="Tijdelijke aanduiding voor inhoud 2">
            <a:extLst>
              <a:ext uri="{FF2B5EF4-FFF2-40B4-BE49-F238E27FC236}">
                <a16:creationId xmlns:a16="http://schemas.microsoft.com/office/drawing/2014/main" id="{603DAB49-E835-2BAB-E87C-5F5FF5613753}"/>
              </a:ext>
            </a:extLst>
          </p:cNvPr>
          <p:cNvSpPr>
            <a:spLocks noGrp="1"/>
          </p:cNvSpPr>
          <p:nvPr>
            <p:ph idx="1"/>
          </p:nvPr>
        </p:nvSpPr>
        <p:spPr>
          <a:xfrm>
            <a:off x="838200" y="2317071"/>
            <a:ext cx="10515600" cy="4287915"/>
          </a:xfrm>
        </p:spPr>
        <p:txBody>
          <a:bodyPr>
            <a:normAutofit fontScale="92500" lnSpcReduction="10000"/>
          </a:bodyPr>
          <a:lstStyle/>
          <a:p>
            <a:pPr marL="0" indent="0">
              <a:lnSpc>
                <a:spcPct val="107000"/>
              </a:lnSpc>
              <a:spcAft>
                <a:spcPts val="800"/>
              </a:spcAft>
              <a:buNone/>
            </a:pPr>
            <a:r>
              <a:rPr lang="nl-NL" sz="1100" b="1" kern="100" dirty="0">
                <a:solidFill>
                  <a:srgbClr val="0070C0"/>
                </a:solidFill>
                <a:latin typeface="Verdana" panose="020B0604030504040204" pitchFamily="34" charset="0"/>
                <a:ea typeface="Verdana" panose="020B0604030504040204" pitchFamily="34" charset="0"/>
                <a:cs typeface="Verdana" panose="020B0604030504040204" pitchFamily="34" charset="0"/>
              </a:rPr>
              <a:t>Het budget dat beschikbaar is voor het regionaal programma Van school naar duurzaam werk 2026-2029 bedraagt </a:t>
            </a:r>
            <a:br>
              <a:rPr lang="nl-NL" sz="1100" b="1" kern="100" dirty="0">
                <a:solidFill>
                  <a:srgbClr val="0070C0"/>
                </a:solidFill>
                <a:latin typeface="Verdana" panose="020B0604030504040204" pitchFamily="34" charset="0"/>
                <a:ea typeface="Verdana" panose="020B0604030504040204" pitchFamily="34" charset="0"/>
                <a:cs typeface="Verdana" panose="020B0604030504040204" pitchFamily="34" charset="0"/>
              </a:rPr>
            </a:br>
            <a:r>
              <a:rPr lang="nl-NL" sz="1100" b="1" kern="100" dirty="0">
                <a:solidFill>
                  <a:srgbClr val="0070C0"/>
                </a:solidFill>
                <a:latin typeface="Verdana" panose="020B0604030504040204" pitchFamily="34" charset="0"/>
                <a:ea typeface="Verdana" panose="020B0604030504040204" pitchFamily="34" charset="0"/>
                <a:cs typeface="Verdana" panose="020B0604030504040204" pitchFamily="34" charset="0"/>
              </a:rPr>
              <a:t>€ 2.586.987 per jaar. Ter vergelijking: voor het regionaal programma VSV 2020-2025 is jaarlijks € 1,3 </a:t>
            </a:r>
            <a:r>
              <a:rPr lang="nl-NL" sz="1100" b="1" kern="100" dirty="0" err="1">
                <a:solidFill>
                  <a:srgbClr val="0070C0"/>
                </a:solidFill>
                <a:latin typeface="Verdana" panose="020B0604030504040204" pitchFamily="34" charset="0"/>
                <a:ea typeface="Verdana" panose="020B0604030504040204" pitchFamily="34" charset="0"/>
                <a:cs typeface="Verdana" panose="020B0604030504040204" pitchFamily="34" charset="0"/>
              </a:rPr>
              <a:t>mln</a:t>
            </a:r>
            <a:r>
              <a:rPr lang="nl-NL" sz="1100" b="1" kern="100" dirty="0">
                <a:solidFill>
                  <a:srgbClr val="0070C0"/>
                </a:solidFill>
                <a:latin typeface="Verdana" panose="020B0604030504040204" pitchFamily="34" charset="0"/>
                <a:ea typeface="Verdana" panose="020B0604030504040204" pitchFamily="34" charset="0"/>
                <a:cs typeface="Verdana" panose="020B0604030504040204" pitchFamily="34" charset="0"/>
              </a:rPr>
              <a:t> beschikbaar.</a:t>
            </a:r>
          </a:p>
          <a:p>
            <a:pPr marL="0" indent="0">
              <a:lnSpc>
                <a:spcPct val="107000"/>
              </a:lnSpc>
              <a:spcAft>
                <a:spcPts val="800"/>
              </a:spcAft>
              <a:buNone/>
            </a:pPr>
            <a:r>
              <a:rPr lang="nl-NL" sz="1400" i="1" u="sng"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Over onze aanpak en middeleninzet:</a:t>
            </a:r>
            <a:endParaRPr lang="nl-NL" sz="14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endParaRP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We zetten beschikbare middelen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effectief en efficiënt</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in en bundelen krachten.</a:t>
            </a:r>
          </a:p>
          <a:p>
            <a:pPr marL="582613" lvl="1" indent="-182563">
              <a:lnSpc>
                <a:spcPct val="107000"/>
              </a:lnSpc>
              <a:spcAft>
                <a:spcPts val="800"/>
              </a:spcAft>
              <a:buFont typeface="Courier New" panose="02070309020205020404" pitchFamily="49" charset="0"/>
              <a:buChar char="o"/>
            </a:pPr>
            <a:r>
              <a:rPr lang="nl-NL" sz="1100" kern="100" dirty="0">
                <a:solidFill>
                  <a:srgbClr val="0070C0"/>
                </a:solidFill>
                <a:latin typeface="Verdana" panose="020B0604030504040204" pitchFamily="34" charset="0"/>
                <a:ea typeface="Verdana" panose="020B0604030504040204" pitchFamily="34" charset="0"/>
                <a:cs typeface="Verdana" panose="020B0604030504040204" pitchFamily="34" charset="0"/>
              </a:rPr>
              <a:t>De middelen van het regionaal programma zetten we in voor vernieuwing, verbetering of ondersteuning. Programmamiddelen zetten we niet in voor reguliere of bestaande taken of werkwijzen. Dus ook niet voor ongewijzigde voortzetting van onderdelen die nu vanuit het VSV-programma 2020-2025 worden gefinancierd.</a:t>
            </a:r>
            <a:endPar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endParaRPr>
          </a:p>
          <a:p>
            <a:pPr marL="582613" lvl="1" indent="-182563">
              <a:lnSpc>
                <a:spcPct val="107000"/>
              </a:lnSpc>
              <a:spcAft>
                <a:spcPts val="800"/>
              </a:spcAft>
              <a:buFont typeface="Courier New" panose="02070309020205020404" pitchFamily="49" charset="0"/>
              <a:buChar char="o"/>
            </a:pPr>
            <a:r>
              <a:rPr lang="nl-NL" sz="1100" kern="100" dirty="0">
                <a:solidFill>
                  <a:srgbClr val="0070C0"/>
                </a:solidFill>
                <a:latin typeface="Verdana" panose="020B0604030504040204" pitchFamily="34" charset="0"/>
                <a:ea typeface="Verdana" panose="020B0604030504040204" pitchFamily="34" charset="0"/>
                <a:cs typeface="Verdana" panose="020B0604030504040204" pitchFamily="34" charset="0"/>
              </a:rPr>
              <a:t>90% van het budget 2026-2029 (€ 2.326.987 per jaar) kennen we  voor 4 jaar toe aan de vier programmalijnen. Binnen elke programmalijn werken we met projectplannen en bijbehorende projectbegrotingen. Deze vormen de basis voor de initiële verdeling van middelen binnen de programmalijn. Per programmalijn werken we vervolgens met een evaluatiecyclus. Op basis van de uitkomsten van tussentijdse evaluaties van programma-onderdelen kan herallocatie van middelen plaatsvinden.</a:t>
            </a:r>
            <a:r>
              <a:rPr lang="nl-NL" sz="1100" kern="100" baseline="30000" dirty="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nl-NL" sz="1100" kern="100" dirty="0">
              <a:solidFill>
                <a:srgbClr val="0070C0"/>
              </a:solidFill>
              <a:latin typeface="Verdana" panose="020B0604030504040204" pitchFamily="34" charset="0"/>
              <a:ea typeface="Verdana" panose="020B0604030504040204" pitchFamily="34" charset="0"/>
              <a:cs typeface="Verdana" panose="020B0604030504040204" pitchFamily="34" charset="0"/>
            </a:endParaRPr>
          </a:p>
          <a:p>
            <a:pPr marL="582613" lvl="1" indent="-182563">
              <a:lnSpc>
                <a:spcPct val="107000"/>
              </a:lnSpc>
              <a:spcAft>
                <a:spcPts val="800"/>
              </a:spcAft>
              <a:buFont typeface="Courier New" panose="02070309020205020404" pitchFamily="49" charset="0"/>
              <a:buChar char="o"/>
            </a:pPr>
            <a:r>
              <a:rPr lang="nl-NL" sz="1100" kern="100" dirty="0">
                <a:solidFill>
                  <a:srgbClr val="0070C0"/>
                </a:solidFill>
                <a:latin typeface="Verdana" panose="020B0604030504040204" pitchFamily="34" charset="0"/>
                <a:ea typeface="Verdana" panose="020B0604030504040204" pitchFamily="34" charset="0"/>
                <a:cs typeface="Verdana" panose="020B0604030504040204" pitchFamily="34" charset="0"/>
              </a:rPr>
              <a:t>Voor de onderdelen van de programmalijnen organiseren we zoveel mogelijk co-financiering vanuit de betrokken organisatie(s), in de vorm van inzet van eigen capaciteit en/of middelen. Ook </a:t>
            </a:r>
            <a:r>
              <a:rPr lang="nl-NL" sz="1100" kern="100" dirty="0" err="1">
                <a:solidFill>
                  <a:srgbClr val="0070C0"/>
                </a:solidFill>
                <a:latin typeface="Verdana" panose="020B0604030504040204" pitchFamily="34" charset="0"/>
                <a:ea typeface="Verdana" panose="020B0604030504040204" pitchFamily="34" charset="0"/>
                <a:cs typeface="Verdana" panose="020B0604030504040204" pitchFamily="34" charset="0"/>
              </a:rPr>
              <a:t>co-financiering</a:t>
            </a:r>
            <a:r>
              <a:rPr lang="nl-NL" sz="1100" kern="100" dirty="0">
                <a:solidFill>
                  <a:srgbClr val="0070C0"/>
                </a:solidFill>
                <a:latin typeface="Verdana" panose="020B0604030504040204" pitchFamily="34" charset="0"/>
                <a:ea typeface="Verdana" panose="020B0604030504040204" pitchFamily="34" charset="0"/>
                <a:cs typeface="Verdana" panose="020B0604030504040204" pitchFamily="34" charset="0"/>
              </a:rPr>
              <a:t> vanuit werkgevers, subsidies of fondsen is mogelijk. </a:t>
            </a:r>
            <a:r>
              <a:rPr lang="nl-NL" sz="1100" kern="100" baseline="30000" dirty="0">
                <a:solidFill>
                  <a:srgbClr val="FF0000"/>
                </a:solidFill>
                <a:latin typeface="Verdana" panose="020B0604030504040204" pitchFamily="34" charset="0"/>
                <a:ea typeface="Verdana" panose="020B0604030504040204" pitchFamily="34" charset="0"/>
                <a:cs typeface="Verdana" panose="020B0604030504040204" pitchFamily="34" charset="0"/>
              </a:rPr>
              <a:t>(2)</a:t>
            </a:r>
          </a:p>
          <a:p>
            <a:pPr marL="582613" lvl="1" indent="-182563">
              <a:lnSpc>
                <a:spcPct val="107000"/>
              </a:lnSpc>
              <a:spcAft>
                <a:spcPts val="800"/>
              </a:spcAft>
              <a:buFont typeface="Courier New" panose="02070309020205020404" pitchFamily="49" charset="0"/>
              <a:buChar char="o"/>
            </a:pPr>
            <a:r>
              <a:rPr lang="nl-NL" sz="1100" kern="100" dirty="0">
                <a:solidFill>
                  <a:srgbClr val="0070C0"/>
                </a:solidFill>
                <a:latin typeface="Verdana" panose="020B0604030504040204" pitchFamily="34" charset="0"/>
                <a:ea typeface="Verdana" panose="020B0604030504040204" pitchFamily="34" charset="0"/>
                <a:cs typeface="Verdana" panose="020B0604030504040204" pitchFamily="34" charset="0"/>
              </a:rPr>
              <a:t>5% van het budget (€ 130.000 per jaar) reserveren we om flexibel te kunnen inspelen op knelpunten. Dit budget wordt beheerd door de Stuurgroep VSV en administratief beheerd door het Da Vinci College. </a:t>
            </a:r>
          </a:p>
          <a:p>
            <a:pPr marL="582613" lvl="1" indent="-182563">
              <a:lnSpc>
                <a:spcPct val="107000"/>
              </a:lnSpc>
              <a:spcAft>
                <a:spcPts val="800"/>
              </a:spcAft>
              <a:buFont typeface="Courier New" panose="02070309020205020404" pitchFamily="49" charset="0"/>
              <a:buChar char="o"/>
            </a:pPr>
            <a:r>
              <a:rPr lang="nl-NL" sz="1100" kern="100" dirty="0">
                <a:solidFill>
                  <a:srgbClr val="0070C0"/>
                </a:solidFill>
                <a:latin typeface="Verdana" panose="020B0604030504040204" pitchFamily="34" charset="0"/>
                <a:ea typeface="Verdana" panose="020B0604030504040204" pitchFamily="34" charset="0"/>
                <a:cs typeface="Verdana" panose="020B0604030504040204" pitchFamily="34" charset="0"/>
              </a:rPr>
              <a:t>De resterende 5</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van het budget (</a:t>
            </a:r>
            <a:r>
              <a:rPr lang="nl-NL" sz="1100" kern="100" dirty="0">
                <a:solidFill>
                  <a:srgbClr val="0070C0"/>
                </a:solidFill>
                <a:latin typeface="Verdana" panose="020B0604030504040204" pitchFamily="34" charset="0"/>
                <a:ea typeface="Verdana" panose="020B0604030504040204" pitchFamily="34" charset="0"/>
                <a:cs typeface="Verdana" panose="020B0604030504040204" pitchFamily="34" charset="0"/>
              </a:rPr>
              <a:t>€ 130.000 per jaar) </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besteden we aan </a:t>
            </a:r>
            <a:r>
              <a:rPr lang="nl-NL" sz="1100" kern="100" dirty="0">
                <a:solidFill>
                  <a:srgbClr val="0070C0"/>
                </a:solidFill>
                <a:latin typeface="Verdana" panose="020B0604030504040204" pitchFamily="34" charset="0"/>
                <a:ea typeface="Verdana" panose="020B0604030504040204" pitchFamily="34" charset="0"/>
                <a:cs typeface="Verdana" panose="020B0604030504040204" pitchFamily="34" charset="0"/>
              </a:rPr>
              <a:t>programmasturing, financieel beheer, accountantscontrole, evaluaties, datasturing en dashboard-ontwikkeling in de regio. Voor de besteding van deze middelen wordt jaarlijks een begroting opgesteld die de goedkeuring behoeft van de Stuurgroep VSV.</a:t>
            </a:r>
            <a:r>
              <a:rPr lang="nl-NL" sz="1100" kern="100" baseline="30000" dirty="0">
                <a:solidFill>
                  <a:srgbClr val="FF0000"/>
                </a:solidFill>
                <a:latin typeface="Verdana" panose="020B0604030504040204" pitchFamily="34" charset="0"/>
                <a:ea typeface="Verdana" panose="020B0604030504040204" pitchFamily="34" charset="0"/>
                <a:cs typeface="Verdana" panose="020B0604030504040204" pitchFamily="34" charset="0"/>
              </a:rPr>
              <a:t>(3)</a:t>
            </a:r>
          </a:p>
          <a:p>
            <a:endParaRPr lang="nl-NL" dirty="0"/>
          </a:p>
        </p:txBody>
      </p:sp>
      <p:pic>
        <p:nvPicPr>
          <p:cNvPr id="4" name="Afbeelding 3">
            <a:extLst>
              <a:ext uri="{FF2B5EF4-FFF2-40B4-BE49-F238E27FC236}">
                <a16:creationId xmlns:a16="http://schemas.microsoft.com/office/drawing/2014/main" id="{CF04003B-E8A9-2A2D-EB6F-3A223D02BE36}"/>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039644" y="573266"/>
            <a:ext cx="3497580" cy="525780"/>
          </a:xfrm>
          <a:prstGeom prst="rect">
            <a:avLst/>
          </a:prstGeom>
          <a:noFill/>
          <a:ln>
            <a:noFill/>
          </a:ln>
        </p:spPr>
      </p:pic>
    </p:spTree>
    <p:extLst>
      <p:ext uri="{BB962C8B-B14F-4D97-AF65-F5344CB8AC3E}">
        <p14:creationId xmlns:p14="http://schemas.microsoft.com/office/powerpoint/2010/main" val="228424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091A8-62D9-140C-7162-5015177393DF}"/>
              </a:ext>
            </a:extLst>
          </p:cNvPr>
          <p:cNvSpPr>
            <a:spLocks noGrp="1"/>
          </p:cNvSpPr>
          <p:nvPr>
            <p:ph type="title"/>
          </p:nvPr>
        </p:nvSpPr>
        <p:spPr>
          <a:xfrm>
            <a:off x="838200" y="772357"/>
            <a:ext cx="10515600" cy="1251752"/>
          </a:xfrm>
        </p:spPr>
        <p:txBody>
          <a:bodyPr>
            <a:normAutofit fontScale="90000"/>
          </a:bodyPr>
          <a:lstStyle/>
          <a:p>
            <a:br>
              <a:rPr lang="nl-NL" sz="3600" b="1" dirty="0">
                <a:solidFill>
                  <a:srgbClr val="FF0000"/>
                </a:solidFill>
              </a:rPr>
            </a:br>
            <a:r>
              <a:rPr lang="nl-NL" sz="3600" b="1" dirty="0">
                <a:solidFill>
                  <a:srgbClr val="0070C0"/>
                </a:solidFill>
              </a:rPr>
              <a:t>Tactische invulling</a:t>
            </a:r>
            <a:br>
              <a:rPr lang="nl-NL" sz="3600" b="1" dirty="0">
                <a:solidFill>
                  <a:srgbClr val="0070C0"/>
                </a:solidFill>
              </a:rPr>
            </a:br>
            <a:endParaRPr lang="nl-NL" sz="2600" b="1" dirty="0">
              <a:solidFill>
                <a:schemeClr val="accent2"/>
              </a:solidFill>
            </a:endParaRPr>
          </a:p>
        </p:txBody>
      </p:sp>
      <p:sp>
        <p:nvSpPr>
          <p:cNvPr id="3" name="Tijdelijke aanduiding voor inhoud 2">
            <a:extLst>
              <a:ext uri="{FF2B5EF4-FFF2-40B4-BE49-F238E27FC236}">
                <a16:creationId xmlns:a16="http://schemas.microsoft.com/office/drawing/2014/main" id="{603DAB49-E835-2BAB-E87C-5F5FF5613753}"/>
              </a:ext>
            </a:extLst>
          </p:cNvPr>
          <p:cNvSpPr>
            <a:spLocks noGrp="1"/>
          </p:cNvSpPr>
          <p:nvPr>
            <p:ph idx="1"/>
          </p:nvPr>
        </p:nvSpPr>
        <p:spPr>
          <a:xfrm>
            <a:off x="838200" y="2317071"/>
            <a:ext cx="10515600" cy="3859891"/>
          </a:xfrm>
        </p:spPr>
        <p:txBody>
          <a:bodyPr>
            <a:normAutofit lnSpcReduction="10000"/>
          </a:bodyPr>
          <a:lstStyle/>
          <a:p>
            <a:pPr marL="0" indent="0">
              <a:lnSpc>
                <a:spcPct val="107000"/>
              </a:lnSpc>
              <a:spcAft>
                <a:spcPts val="800"/>
              </a:spcAft>
              <a:buNone/>
            </a:pPr>
            <a:r>
              <a:rPr lang="nl-NL" sz="1400" i="1" u="sng"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Over onszelf en onze collega's:</a:t>
            </a:r>
            <a:endParaRPr lang="nl-NL" sz="14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endParaRP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De regio ZHZ zet in op een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lerend netwerk</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kwantitatieve en kwalitatieve informatie over de aanpak en resultaten delen we met elkaar om van te leren. We benutten daarbij bestaande netwerken en sluiten daarbij aan. We benutten en verdiepen kennis voor meer impact. Daarbij hanteren we zoveel mogelijk een aanpak van praktijkgestuurd ontwikkelen.</a:t>
            </a:r>
          </a:p>
          <a:p>
            <a:pPr marL="182563" indent="-182563">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De regio ZHZ kiest voor </a:t>
            </a:r>
            <a:r>
              <a:rPr lang="nl-NL" sz="1100" b="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sterke professionals</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scholing en training van medewerkers die actief zijn in het voorkomen en oplossen van VSV en jeugdwerkloosheid, krijgt permanent ruimte (budget, capaciteit). Scholing en training worden waar mogelijk gezamenlijk, organisatie-overstijgend, georganiseerd (gedeeld vakmanschap; ontwikkelen en onderhouden gezamenlijke taal en netwerk). We bouwen daarbij voort op de vele goede initiatieven die er op dit vlak al bestaan in de regio.</a:t>
            </a:r>
          </a:p>
          <a:p>
            <a:pPr marL="571500" lvl="1" indent="-171450">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We organiseren periodiek </a:t>
            </a:r>
            <a:r>
              <a:rPr lang="nl-NL" sz="1100" i="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kenniscafés (meet &amp; </a:t>
            </a:r>
            <a:r>
              <a:rPr lang="nl-NL" sz="1100" i="1" kern="100" dirty="0" err="1">
                <a:solidFill>
                  <a:srgbClr val="0070C0"/>
                </a:solidFill>
                <a:effectLst/>
                <a:latin typeface="Verdana" panose="020B0604030504040204" pitchFamily="34" charset="0"/>
                <a:ea typeface="Verdana" panose="020B0604030504040204" pitchFamily="34" charset="0"/>
                <a:cs typeface="Verdana" panose="020B0604030504040204" pitchFamily="34" charset="0"/>
              </a:rPr>
              <a:t>greets</a:t>
            </a:r>
            <a:r>
              <a:rPr lang="nl-NL" sz="1100" i="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waarin we onze </a:t>
            </a:r>
            <a:r>
              <a:rPr lang="nl-NL" sz="1100" kern="100" dirty="0">
                <a:solidFill>
                  <a:srgbClr val="0070C0"/>
                </a:solidFill>
                <a:latin typeface="Verdana" panose="020B0604030504040204" pitchFamily="34" charset="0"/>
                <a:ea typeface="Verdana" panose="020B0604030504040204" pitchFamily="34" charset="0"/>
                <a:cs typeface="Verdana" panose="020B0604030504040204" pitchFamily="34" charset="0"/>
              </a:rPr>
              <a:t>taal en </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kennis met elkaar delen</a:t>
            </a:r>
          </a:p>
          <a:p>
            <a:pPr marL="571500" lvl="1" indent="-171450">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We organiseren organisatie-overstijgende </a:t>
            </a:r>
            <a:r>
              <a:rPr lang="nl-NL" sz="1100" i="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casuïstiekbesprekingen</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met als doel jongeren nog beter te begeleiden</a:t>
            </a:r>
          </a:p>
          <a:p>
            <a:pPr marL="571500" lvl="1" indent="-171450">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We organiseren organisatie-overstijgende </a:t>
            </a:r>
            <a:r>
              <a:rPr lang="nl-NL" sz="1100" i="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intervisiebijeenkomsten</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met als doel met elkaar en van elkaar te leren en onze aanpak te versterken</a:t>
            </a:r>
          </a:p>
          <a:p>
            <a:pPr marL="571500" lvl="1" indent="-171450">
              <a:lnSpc>
                <a:spcPct val="107000"/>
              </a:lnSpc>
              <a:spcAft>
                <a:spcPts val="800"/>
              </a:spcAft>
            </a:pP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We laten structureel </a:t>
            </a:r>
            <a:r>
              <a:rPr lang="nl-NL" sz="1100" i="1"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evaluaties </a:t>
            </a:r>
            <a:r>
              <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verrichten naar onze interventies, met als doel ervan te leren en de interventies waar nodig te verbeteren</a:t>
            </a:r>
          </a:p>
          <a:p>
            <a:pPr marL="571500" lvl="1" indent="-171450">
              <a:lnSpc>
                <a:spcPct val="107000"/>
              </a:lnSpc>
              <a:spcAft>
                <a:spcPts val="800"/>
              </a:spcAft>
            </a:pPr>
            <a:r>
              <a:rPr lang="nl-NL" sz="1100" kern="100" dirty="0">
                <a:solidFill>
                  <a:srgbClr val="0070C0"/>
                </a:solidFill>
                <a:latin typeface="Verdana" panose="020B0604030504040204" pitchFamily="34" charset="0"/>
                <a:ea typeface="Verdana" panose="020B0604030504040204" pitchFamily="34" charset="0"/>
                <a:cs typeface="Verdana" panose="020B0604030504040204" pitchFamily="34" charset="0"/>
              </a:rPr>
              <a:t>We laten selectief </a:t>
            </a:r>
            <a:r>
              <a:rPr lang="nl-NL" sz="1100" i="1" kern="100" dirty="0">
                <a:solidFill>
                  <a:srgbClr val="0070C0"/>
                </a:solidFill>
                <a:latin typeface="Verdana" panose="020B0604030504040204" pitchFamily="34" charset="0"/>
                <a:ea typeface="Verdana" panose="020B0604030504040204" pitchFamily="34" charset="0"/>
                <a:cs typeface="Verdana" panose="020B0604030504040204" pitchFamily="34" charset="0"/>
              </a:rPr>
              <a:t>praktijkgericht onderzoek </a:t>
            </a:r>
            <a:r>
              <a:rPr lang="nl-NL" sz="1100" kern="100" dirty="0">
                <a:solidFill>
                  <a:srgbClr val="0070C0"/>
                </a:solidFill>
                <a:latin typeface="Verdana" panose="020B0604030504040204" pitchFamily="34" charset="0"/>
                <a:ea typeface="Verdana" panose="020B0604030504040204" pitchFamily="34" charset="0"/>
                <a:cs typeface="Verdana" panose="020B0604030504040204" pitchFamily="34" charset="0"/>
              </a:rPr>
              <a:t>verrichten naar de achtergronden van schooluitval en jeugdwerkloosheid</a:t>
            </a:r>
            <a:endParaRPr lang="nl-NL" sz="1100" kern="100" dirty="0">
              <a:solidFill>
                <a:srgbClr val="0070C0"/>
              </a:solidFill>
              <a:effectLst/>
              <a:latin typeface="Verdana" panose="020B0604030504040204" pitchFamily="34" charset="0"/>
              <a:ea typeface="Verdana" panose="020B0604030504040204" pitchFamily="34" charset="0"/>
              <a:cs typeface="Verdana" panose="020B0604030504040204" pitchFamily="34" charset="0"/>
            </a:endParaRPr>
          </a:p>
          <a:p>
            <a:endParaRPr lang="nl-NL" dirty="0"/>
          </a:p>
        </p:txBody>
      </p:sp>
      <p:pic>
        <p:nvPicPr>
          <p:cNvPr id="4" name="Afbeelding 3">
            <a:extLst>
              <a:ext uri="{FF2B5EF4-FFF2-40B4-BE49-F238E27FC236}">
                <a16:creationId xmlns:a16="http://schemas.microsoft.com/office/drawing/2014/main" id="{CF04003B-E8A9-2A2D-EB6F-3A223D02BE36}"/>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039644" y="573266"/>
            <a:ext cx="3497580" cy="525780"/>
          </a:xfrm>
          <a:prstGeom prst="rect">
            <a:avLst/>
          </a:prstGeom>
          <a:noFill/>
          <a:ln>
            <a:noFill/>
          </a:ln>
        </p:spPr>
      </p:pic>
    </p:spTree>
    <p:extLst>
      <p:ext uri="{BB962C8B-B14F-4D97-AF65-F5344CB8AC3E}">
        <p14:creationId xmlns:p14="http://schemas.microsoft.com/office/powerpoint/2010/main" val="1793228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091A8-62D9-140C-7162-5015177393DF}"/>
              </a:ext>
            </a:extLst>
          </p:cNvPr>
          <p:cNvSpPr>
            <a:spLocks noGrp="1"/>
          </p:cNvSpPr>
          <p:nvPr>
            <p:ph type="title"/>
          </p:nvPr>
        </p:nvSpPr>
        <p:spPr>
          <a:xfrm>
            <a:off x="838200" y="772357"/>
            <a:ext cx="10515600" cy="1251752"/>
          </a:xfrm>
        </p:spPr>
        <p:txBody>
          <a:bodyPr>
            <a:normAutofit fontScale="90000"/>
          </a:bodyPr>
          <a:lstStyle/>
          <a:p>
            <a:br>
              <a:rPr lang="nl-NL" sz="3600" b="1" dirty="0">
                <a:solidFill>
                  <a:srgbClr val="FF0000"/>
                </a:solidFill>
              </a:rPr>
            </a:br>
            <a:r>
              <a:rPr lang="nl-NL" sz="3600" b="1" dirty="0">
                <a:solidFill>
                  <a:srgbClr val="0070C0"/>
                </a:solidFill>
              </a:rPr>
              <a:t>Tactische invulling</a:t>
            </a:r>
            <a:br>
              <a:rPr lang="nl-NL" sz="3600" b="1" dirty="0">
                <a:solidFill>
                  <a:srgbClr val="0070C0"/>
                </a:solidFill>
              </a:rPr>
            </a:br>
            <a:r>
              <a:rPr lang="nl-NL" sz="2600" b="1" dirty="0">
                <a:solidFill>
                  <a:schemeClr val="accent2"/>
                </a:solidFill>
              </a:rPr>
              <a:t>Aanscherpingen van de tactische uitgangspunten, aangebracht door de coördinatiegroep op 3 oktober 2024</a:t>
            </a:r>
          </a:p>
        </p:txBody>
      </p:sp>
      <p:sp>
        <p:nvSpPr>
          <p:cNvPr id="3" name="Tijdelijke aanduiding voor inhoud 2">
            <a:extLst>
              <a:ext uri="{FF2B5EF4-FFF2-40B4-BE49-F238E27FC236}">
                <a16:creationId xmlns:a16="http://schemas.microsoft.com/office/drawing/2014/main" id="{603DAB49-E835-2BAB-E87C-5F5FF5613753}"/>
              </a:ext>
            </a:extLst>
          </p:cNvPr>
          <p:cNvSpPr>
            <a:spLocks noGrp="1"/>
          </p:cNvSpPr>
          <p:nvPr>
            <p:ph idx="1"/>
          </p:nvPr>
        </p:nvSpPr>
        <p:spPr>
          <a:xfrm>
            <a:off x="838200" y="2317071"/>
            <a:ext cx="10515600" cy="3859891"/>
          </a:xfrm>
        </p:spPr>
        <p:txBody>
          <a:bodyPr>
            <a:normAutofit/>
          </a:bodyPr>
          <a:lstStyle/>
          <a:p>
            <a:pPr marL="0" indent="0">
              <a:buNone/>
            </a:pPr>
            <a:r>
              <a:rPr lang="nl-NL" sz="900" dirty="0">
                <a:solidFill>
                  <a:schemeClr val="accent2"/>
                </a:solidFill>
              </a:rPr>
              <a:t>(1)</a:t>
            </a:r>
          </a:p>
          <a:p>
            <a:pPr marL="184150" indent="-184150"/>
            <a:r>
              <a:rPr lang="nl-NL" sz="1100" kern="100" dirty="0">
                <a:solidFill>
                  <a:srgbClr val="0070C0"/>
                </a:solidFill>
                <a:latin typeface="Verdana" panose="020B0604030504040204" pitchFamily="34" charset="0"/>
                <a:ea typeface="Verdana" panose="020B0604030504040204" pitchFamily="34" charset="0"/>
              </a:rPr>
              <a:t>Herverdeling van middelen binnen programmalijnen is mogelijk, maar in principe niet tussen programmalijnen om (te) grote financiële onzekerheid voor de deelnemende organisaties te voorkomen</a:t>
            </a:r>
            <a:r>
              <a:rPr lang="nl-NL" sz="1000" kern="100" dirty="0">
                <a:solidFill>
                  <a:srgbClr val="0070C0"/>
                </a:solidFill>
                <a:latin typeface="Verdana" panose="020B0604030504040204" pitchFamily="34" charset="0"/>
                <a:ea typeface="Verdana" panose="020B0604030504040204" pitchFamily="34" charset="0"/>
              </a:rPr>
              <a:t>.</a:t>
            </a:r>
          </a:p>
          <a:p>
            <a:pPr marL="184150" indent="-184150"/>
            <a:endParaRPr lang="nl-NL" sz="1000" kern="100" dirty="0">
              <a:solidFill>
                <a:srgbClr val="0070C0"/>
              </a:solidFill>
              <a:latin typeface="Verdana" panose="020B0604030504040204" pitchFamily="34" charset="0"/>
              <a:ea typeface="Verdana" panose="020B0604030504040204" pitchFamily="34" charset="0"/>
            </a:endParaRPr>
          </a:p>
          <a:p>
            <a:pPr marL="0" indent="0">
              <a:buNone/>
            </a:pPr>
            <a:r>
              <a:rPr lang="nl-NL" sz="900" dirty="0">
                <a:solidFill>
                  <a:schemeClr val="accent2"/>
                </a:solidFill>
              </a:rPr>
              <a:t>(2)</a:t>
            </a:r>
          </a:p>
          <a:p>
            <a:pPr marL="184150" indent="-184150"/>
            <a:r>
              <a:rPr lang="nl-NL" sz="1100" kern="100" dirty="0">
                <a:solidFill>
                  <a:srgbClr val="0070C0"/>
                </a:solidFill>
                <a:latin typeface="Verdana" panose="020B0604030504040204" pitchFamily="34" charset="0"/>
                <a:ea typeface="Verdana" panose="020B0604030504040204" pitchFamily="34" charset="0"/>
              </a:rPr>
              <a:t>De deelnemende organisaties dragen in natura bij met cofinanciering (facilitaire middelen, inzet van medewerkers). Cofinanciering vanuit andere organisaties en het bedrijfsleven is zeer wenselijk, zeker wanneer het bedrijfsleven duidelijke voordelen geboden kan worden met het programma in de werving en behoud van personeel.</a:t>
            </a:r>
          </a:p>
          <a:p>
            <a:pPr marL="184150" indent="-184150"/>
            <a:endParaRPr lang="nl-NL" sz="1000" kern="100" dirty="0">
              <a:solidFill>
                <a:srgbClr val="0070C0"/>
              </a:solidFill>
              <a:latin typeface="Verdana" panose="020B0604030504040204" pitchFamily="34" charset="0"/>
              <a:ea typeface="Verdana" panose="020B0604030504040204" pitchFamily="34" charset="0"/>
            </a:endParaRPr>
          </a:p>
          <a:p>
            <a:pPr marL="0" indent="0">
              <a:buNone/>
            </a:pPr>
            <a:r>
              <a:rPr lang="nl-NL" sz="900" dirty="0">
                <a:solidFill>
                  <a:schemeClr val="accent2"/>
                </a:solidFill>
              </a:rPr>
              <a:t>(3)</a:t>
            </a:r>
          </a:p>
          <a:p>
            <a:pPr marL="184150" indent="-184150"/>
            <a:r>
              <a:rPr lang="nl-NL" sz="1100" kern="100" dirty="0">
                <a:solidFill>
                  <a:srgbClr val="0070C0"/>
                </a:solidFill>
                <a:latin typeface="Verdana" panose="020B0604030504040204" pitchFamily="34" charset="0"/>
                <a:ea typeface="Verdana" panose="020B0604030504040204" pitchFamily="34" charset="0"/>
              </a:rPr>
              <a:t>De coördinatiegroep stelt voor om in totaal 15% te reserveren om flexibel in te spelen op knelpunten en ten behoeve van de programmasturing, evaluaties van programmaonderdelen en </a:t>
            </a:r>
            <a:r>
              <a:rPr lang="nl-NL" sz="1100" kern="100">
                <a:solidFill>
                  <a:srgbClr val="0070C0"/>
                </a:solidFill>
                <a:latin typeface="Verdana" panose="020B0604030504040204" pitchFamily="34" charset="0"/>
                <a:ea typeface="Verdana" panose="020B0604030504040204" pitchFamily="34" charset="0"/>
              </a:rPr>
              <a:t>financieel beheer.</a:t>
            </a:r>
            <a:endParaRPr lang="nl-NL" sz="1100" kern="100" dirty="0">
              <a:solidFill>
                <a:srgbClr val="0070C0"/>
              </a:solidFill>
              <a:latin typeface="Verdana" panose="020B0604030504040204" pitchFamily="34" charset="0"/>
              <a:ea typeface="Verdana" panose="020B0604030504040204" pitchFamily="34" charset="0"/>
            </a:endParaRPr>
          </a:p>
          <a:p>
            <a:endParaRPr lang="nl-NL" dirty="0"/>
          </a:p>
        </p:txBody>
      </p:sp>
      <p:pic>
        <p:nvPicPr>
          <p:cNvPr id="4" name="Afbeelding 3">
            <a:extLst>
              <a:ext uri="{FF2B5EF4-FFF2-40B4-BE49-F238E27FC236}">
                <a16:creationId xmlns:a16="http://schemas.microsoft.com/office/drawing/2014/main" id="{CF04003B-E8A9-2A2D-EB6F-3A223D02BE36}"/>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039644" y="573266"/>
            <a:ext cx="3497580" cy="525780"/>
          </a:xfrm>
          <a:prstGeom prst="rect">
            <a:avLst/>
          </a:prstGeom>
          <a:noFill/>
          <a:ln>
            <a:noFill/>
          </a:ln>
        </p:spPr>
      </p:pic>
    </p:spTree>
    <p:extLst>
      <p:ext uri="{BB962C8B-B14F-4D97-AF65-F5344CB8AC3E}">
        <p14:creationId xmlns:p14="http://schemas.microsoft.com/office/powerpoint/2010/main" val="277732152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304</TotalTime>
  <Words>1865</Words>
  <Application>Microsoft Office PowerPoint</Application>
  <PresentationFormat>Breedbeeld</PresentationFormat>
  <Paragraphs>78</Paragraphs>
  <Slides>9</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9</vt:i4>
      </vt:variant>
    </vt:vector>
  </HeadingPairs>
  <TitlesOfParts>
    <vt:vector size="16" baseType="lpstr">
      <vt:lpstr>Arial</vt:lpstr>
      <vt:lpstr>Calibri</vt:lpstr>
      <vt:lpstr>Calibri Light</vt:lpstr>
      <vt:lpstr>Courier New</vt:lpstr>
      <vt:lpstr>Times New Roman</vt:lpstr>
      <vt:lpstr>Verdana</vt:lpstr>
      <vt:lpstr>Kantoorthema</vt:lpstr>
      <vt:lpstr>Van school naar duurzaam werk</vt:lpstr>
      <vt:lpstr>Strategische uitgangspunten</vt:lpstr>
      <vt:lpstr>Strategische uitgangspunten </vt:lpstr>
      <vt:lpstr>Strategische uitgangspunten </vt:lpstr>
      <vt:lpstr>Tactische invulling</vt:lpstr>
      <vt:lpstr>Tactische invulling</vt:lpstr>
      <vt:lpstr>Tactische invulling</vt:lpstr>
      <vt:lpstr> Tactische invulling </vt:lpstr>
      <vt:lpstr> Tactische invulling Aanscherpingen van de tactische uitgangspunten, aangebracht door de coördinatiegroep op 3 oktober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Voorgestelde programmalijnen regionaal programma 2026-2029</dc:title>
  <dc:creator>Willemze, RC (Reimke)</dc:creator>
  <cp:lastModifiedBy>Willemze, RC (Reimke)</cp:lastModifiedBy>
  <cp:revision>17</cp:revision>
  <dcterms:created xsi:type="dcterms:W3CDTF">2024-10-03T09:24:09Z</dcterms:created>
  <dcterms:modified xsi:type="dcterms:W3CDTF">2024-12-18T08:40:03Z</dcterms:modified>
</cp:coreProperties>
</file>