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17"/>
  </p:notesMasterIdLst>
  <p:handoutMasterIdLst>
    <p:handoutMasterId r:id="rId18"/>
  </p:handoutMasterIdLst>
  <p:sldIdLst>
    <p:sldId id="281" r:id="rId5"/>
    <p:sldId id="283" r:id="rId6"/>
    <p:sldId id="282" r:id="rId7"/>
    <p:sldId id="291" r:id="rId8"/>
    <p:sldId id="292" r:id="rId9"/>
    <p:sldId id="284" r:id="rId10"/>
    <p:sldId id="285" r:id="rId11"/>
    <p:sldId id="286" r:id="rId12"/>
    <p:sldId id="287" r:id="rId13"/>
    <p:sldId id="288" r:id="rId14"/>
    <p:sldId id="289" r:id="rId15"/>
    <p:sldId id="290" r:id="rId16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60" userDrawn="1">
          <p15:clr>
            <a:srgbClr val="A4A3A4"/>
          </p15:clr>
        </p15:guide>
        <p15:guide id="2" pos="739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2"/>
      </p:cViewPr>
      <p:guideLst>
        <p:guide pos="360"/>
        <p:guide pos="73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"/>
    </p:cViewPr>
  </p:sorterViewPr>
  <p:notesViewPr>
    <p:cSldViewPr snapToGrid="0">
      <p:cViewPr varScale="1">
        <p:scale>
          <a:sx n="88" d="100"/>
          <a:sy n="88" d="100"/>
        </p:scale>
        <p:origin x="37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EB018AA-DEA7-448F-AE2F-C3D13A0F02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FB87A71-96EB-4108-95A3-855A4C3601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994982-E50A-454E-A2F8-261DD9B8E0DD}" type="datetime1">
              <a:rPr lang="nl-NL" smtClean="0"/>
              <a:t>19-10-2023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45591A-E83D-4F8A-B064-12B29D3154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7AF2308-535F-471C-9423-3467454C92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61E857-36B8-43F1-9D87-FE508167BC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231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D84FB-DD79-4AA9-A9CF-063A6BF1B4F1}" type="datetime1">
              <a:rPr lang="nl-NL" smtClean="0"/>
              <a:pPr/>
              <a:t>19-10-2023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CFAAAB6-A2C6-4A85-A3A1-98EFBA61C967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0767529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b="0" i="0">
              <a:effectLst/>
              <a:latin typeface="Segoe UI" panose="020B0502040204020203" pitchFamily="34" charset="0"/>
            </a:endParaRPr>
          </a:p>
          <a:p>
            <a:pPr rtl="0"/>
            <a:r>
              <a:rPr lang="nl-NL"/>
              <a:t>ID=d924773e-9a16-4d6d-9803-8cb819e99682
Recipe=text_billboard
Type=TextOnly
Variant=0
FamilyID=AccentBoxWalbaum_Zero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EAA36B1-75F6-458C-B388-8BC01E9857C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2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hthoek 6">
            <a:extLst>
              <a:ext uri="{FF2B5EF4-FFF2-40B4-BE49-F238E27FC236}">
                <a16:creationId xmlns:a16="http://schemas.microsoft.com/office/drawing/2014/main" id="{BC5C50C9-5CB7-4938-BEDF-DD2FC7529FA9}"/>
              </a:ext>
            </a:extLst>
          </p:cNvPr>
          <p:cNvSpPr/>
          <p:nvPr userDrawn="1"/>
        </p:nvSpPr>
        <p:spPr>
          <a:xfrm>
            <a:off x="1528762" y="1473243"/>
            <a:ext cx="9144000" cy="300744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01368" y="1664208"/>
            <a:ext cx="8586216" cy="2176272"/>
          </a:xfrm>
        </p:spPr>
        <p:txBody>
          <a:bodyPr rtlCol="0" anchor="ctr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7168" y="4142232"/>
            <a:ext cx="7223760" cy="68580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6964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met 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hthoek 3">
            <a:extLst>
              <a:ext uri="{FF2B5EF4-FFF2-40B4-BE49-F238E27FC236}">
                <a16:creationId xmlns:a16="http://schemas.microsoft.com/office/drawing/2014/main" id="{2CD68929-9BD1-4A1E-9C1E-5B980D986EC1}"/>
              </a:ext>
            </a:extLst>
          </p:cNvPr>
          <p:cNvSpPr/>
          <p:nvPr userDrawn="1"/>
        </p:nvSpPr>
        <p:spPr>
          <a:xfrm>
            <a:off x="409575" y="633619"/>
            <a:ext cx="492741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978408"/>
            <a:ext cx="4059936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1248" y="2359152"/>
            <a:ext cx="4059936" cy="3429000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1120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afbeelding 14">
            <a:extLst>
              <a:ext uri="{FF2B5EF4-FFF2-40B4-BE49-F238E27FC236}">
                <a16:creationId xmlns:a16="http://schemas.microsoft.com/office/drawing/2014/main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43016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3ED68CE-A00C-4DD9-8065-B0E3D033BC20}"/>
              </a:ext>
            </a:extLst>
          </p:cNvPr>
          <p:cNvSpPr/>
          <p:nvPr userDrawn="1"/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B3EDCB6-603C-4A22-80E6-232A6202452A}"/>
              </a:ext>
            </a:extLst>
          </p:cNvPr>
          <p:cNvSpPr/>
          <p:nvPr userDrawn="1"/>
        </p:nvSpPr>
        <p:spPr>
          <a:xfrm>
            <a:off x="877459" y="2121408"/>
            <a:ext cx="395865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43016" y="3108960"/>
            <a:ext cx="5989320" cy="305409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8" name="Tijdelijke aanduiding voor datum 17">
            <a:extLst>
              <a:ext uri="{FF2B5EF4-FFF2-40B4-BE49-F238E27FC236}">
                <a16:creationId xmlns:a16="http://schemas.microsoft.com/office/drawing/2014/main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19" name="Tijdelijke aanduiding voor voettekst 18">
            <a:extLst>
              <a:ext uri="{FF2B5EF4-FFF2-40B4-BE49-F238E27FC236}">
                <a16:creationId xmlns:a16="http://schemas.microsoft.com/office/drawing/2014/main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20" name="Tijdelijke aanduiding voor dianummer 19">
            <a:extLst>
              <a:ext uri="{FF2B5EF4-FFF2-40B4-BE49-F238E27FC236}">
                <a16:creationId xmlns:a16="http://schemas.microsoft.com/office/drawing/2014/main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52797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met 4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hthoek 3">
            <a:extLst>
              <a:ext uri="{FF2B5EF4-FFF2-40B4-BE49-F238E27FC236}">
                <a16:creationId xmlns:a16="http://schemas.microsoft.com/office/drawing/2014/main" id="{2CD68929-9BD1-4A1E-9C1E-5B980D986EC1}"/>
              </a:ext>
            </a:extLst>
          </p:cNvPr>
          <p:cNvSpPr/>
          <p:nvPr userDrawn="1"/>
        </p:nvSpPr>
        <p:spPr>
          <a:xfrm>
            <a:off x="7324344" y="630936"/>
            <a:ext cx="4517136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0" y="978408"/>
            <a:ext cx="3721608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67328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afbeelding 14">
            <a:extLst>
              <a:ext uri="{FF2B5EF4-FFF2-40B4-BE49-F238E27FC236}">
                <a16:creationId xmlns:a16="http://schemas.microsoft.com/office/drawing/2014/main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1480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3ED68CE-A00C-4DD9-8065-B0E3D033BC20}"/>
              </a:ext>
            </a:extLst>
          </p:cNvPr>
          <p:cNvSpPr/>
          <p:nvPr userDrawn="1"/>
        </p:nvSpPr>
        <p:spPr>
          <a:xfrm>
            <a:off x="7260336" y="1179576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1480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8" name="Tijdelijke aanduiding voor datum 17">
            <a:extLst>
              <a:ext uri="{FF2B5EF4-FFF2-40B4-BE49-F238E27FC236}">
                <a16:creationId xmlns:a16="http://schemas.microsoft.com/office/drawing/2014/main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19" name="Tijdelijke aanduiding voor voettekst 18">
            <a:extLst>
              <a:ext uri="{FF2B5EF4-FFF2-40B4-BE49-F238E27FC236}">
                <a16:creationId xmlns:a16="http://schemas.microsoft.com/office/drawing/2014/main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20" name="Tijdelijke aanduiding voor dianummer 19">
            <a:extLst>
              <a:ext uri="{FF2B5EF4-FFF2-40B4-BE49-F238E27FC236}">
                <a16:creationId xmlns:a16="http://schemas.microsoft.com/office/drawing/2014/main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25280B1-DD77-4ADB-A6FC-71309BCB66E1}"/>
              </a:ext>
            </a:extLst>
          </p:cNvPr>
          <p:cNvSpPr/>
          <p:nvPr userDrawn="1"/>
        </p:nvSpPr>
        <p:spPr>
          <a:xfrm>
            <a:off x="7792216" y="2185416"/>
            <a:ext cx="3683187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B8374DB-2C54-426F-9768-7B838BE1F98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67328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0D33A8D-B0BB-4920-AAC4-6EE9952AA5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72400" y="3099816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21" name="Tijdelijke aanduiding voor tekst 7">
            <a:extLst>
              <a:ext uri="{FF2B5EF4-FFF2-40B4-BE49-F238E27FC236}">
                <a16:creationId xmlns:a16="http://schemas.microsoft.com/office/drawing/2014/main" id="{FC2F80E1-DA5D-4EBA-BDBC-FFD24776ED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72400" y="4215384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22" name="Tijdelijke aanduiding voor tekst 7">
            <a:extLst>
              <a:ext uri="{FF2B5EF4-FFF2-40B4-BE49-F238E27FC236}">
                <a16:creationId xmlns:a16="http://schemas.microsoft.com/office/drawing/2014/main" id="{536A3E74-5D94-4FE5-A5F8-7DA032AD48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72400" y="5321808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23" name="Tijdelijke aanduiding voor afbeelding 14">
            <a:extLst>
              <a:ext uri="{FF2B5EF4-FFF2-40B4-BE49-F238E27FC236}">
                <a16:creationId xmlns:a16="http://schemas.microsoft.com/office/drawing/2014/main" id="{A36D2011-9E99-44AA-8612-4EEBAAA5D03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72400" y="253288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nl-NL" noProof="0"/>
              <a:t>Pictogram</a:t>
            </a:r>
          </a:p>
        </p:txBody>
      </p:sp>
      <p:sp>
        <p:nvSpPr>
          <p:cNvPr id="24" name="Tijdelijke aanduiding voor afbeelding 14">
            <a:extLst>
              <a:ext uri="{FF2B5EF4-FFF2-40B4-BE49-F238E27FC236}">
                <a16:creationId xmlns:a16="http://schemas.microsoft.com/office/drawing/2014/main" id="{80B0958E-0709-4604-ADAF-A6137275F31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72400" y="363016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nl-NL" noProof="0"/>
              <a:t>Pictogram</a:t>
            </a:r>
          </a:p>
        </p:txBody>
      </p:sp>
      <p:sp>
        <p:nvSpPr>
          <p:cNvPr id="25" name="Tijdelijke aanduiding voor afbeelding 14">
            <a:extLst>
              <a:ext uri="{FF2B5EF4-FFF2-40B4-BE49-F238E27FC236}">
                <a16:creationId xmlns:a16="http://schemas.microsoft.com/office/drawing/2014/main" id="{F4A09204-1398-472F-B713-0AD4918877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772400" y="4754880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nl-NL" noProof="0"/>
              <a:t>Pictogram</a:t>
            </a:r>
          </a:p>
        </p:txBody>
      </p:sp>
    </p:spTree>
    <p:extLst>
      <p:ext uri="{BB962C8B-B14F-4D97-AF65-F5344CB8AC3E}">
        <p14:creationId xmlns:p14="http://schemas.microsoft.com/office/powerpoint/2010/main" val="3439343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hthoek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992" y="1938528"/>
            <a:ext cx="10177272" cy="2990088"/>
          </a:xfrm>
        </p:spPr>
        <p:txBody>
          <a:bodyPr rtlCol="0">
            <a:normAutofit/>
          </a:bodyPr>
          <a:lstStyle>
            <a:lvl1pPr>
              <a:defRPr sz="54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40099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060377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hthoek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1709928"/>
            <a:ext cx="3099816" cy="1709928"/>
          </a:xfrm>
        </p:spPr>
        <p:txBody>
          <a:bodyPr tIns="45720" rtlCol="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65192" y="1709928"/>
            <a:ext cx="6729984" cy="4096512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68680" y="3429000"/>
            <a:ext cx="3099816" cy="20665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77224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hthoek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1709928"/>
            <a:ext cx="3099816" cy="1709928"/>
          </a:xfrm>
        </p:spPr>
        <p:txBody>
          <a:bodyPr tIns="45720" rtlCol="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965192" y="1161288"/>
            <a:ext cx="6729984" cy="4645152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68680" y="3438144"/>
            <a:ext cx="3099816" cy="20574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3324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met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4064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84064" y="3355848"/>
            <a:ext cx="6272784" cy="2825496"/>
          </a:xfrm>
        </p:spPr>
        <p:txBody>
          <a:bodyPr rtlCol="0"/>
          <a:lstStyle>
            <a:lvl1pPr>
              <a:buNone/>
              <a:defRPr sz="18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1648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3EEEC07-DA87-4415-8D6B-72E1B2686535}"/>
              </a:ext>
            </a:extLst>
          </p:cNvPr>
          <p:cNvSpPr/>
          <p:nvPr userDrawn="1"/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CC47E32-D289-4A1B-A3C7-A355CD5572E8}"/>
              </a:ext>
            </a:extLst>
          </p:cNvPr>
          <p:cNvSpPr/>
          <p:nvPr userDrawn="1"/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603504"/>
            <a:ext cx="4050792" cy="5577840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1258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met 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2648" y="3355848"/>
            <a:ext cx="6272784" cy="2825496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5272" y="6356350"/>
            <a:ext cx="128016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3EEEC07-DA87-4415-8D6B-72E1B2686535}"/>
              </a:ext>
            </a:extLst>
          </p:cNvPr>
          <p:cNvSpPr/>
          <p:nvPr userDrawn="1"/>
        </p:nvSpPr>
        <p:spPr>
          <a:xfrm rot="5400000">
            <a:off x="850392" y="36576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0960" y="4352544"/>
            <a:ext cx="4507992" cy="250545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jdelijke aanduiding voor afbeelding 14">
            <a:extLst>
              <a:ext uri="{FF2B5EF4-FFF2-40B4-BE49-F238E27FC236}">
                <a16:creationId xmlns:a16="http://schemas.microsoft.com/office/drawing/2014/main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80960" y="0"/>
            <a:ext cx="4507992" cy="41239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EFA3CC7-31ED-4E5A-87A6-AA1D8F4251FC}"/>
              </a:ext>
            </a:extLst>
          </p:cNvPr>
          <p:cNvSpPr/>
          <p:nvPr userDrawn="1"/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7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hthoek 6">
            <a:extLst>
              <a:ext uri="{FF2B5EF4-FFF2-40B4-BE49-F238E27FC236}">
                <a16:creationId xmlns:a16="http://schemas.microsoft.com/office/drawing/2014/main" id="{B541A812-4D3F-4D65-BA64-BA64E37F2C1D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992" y="1938528"/>
            <a:ext cx="7013448" cy="2990088"/>
          </a:xfrm>
        </p:spPr>
        <p:txBody>
          <a:bodyPr rtlCol="0" anchor="ctr">
            <a:normAutofit/>
          </a:bodyPr>
          <a:lstStyle>
            <a:lvl1pPr>
              <a:defRPr sz="54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13648" y="1938528"/>
            <a:ext cx="2688336" cy="2990088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5716BBE9-8A9C-450B-A235-677945C7ED44}"/>
              </a:ext>
            </a:extLst>
          </p:cNvPr>
          <p:cNvSpPr/>
          <p:nvPr userDrawn="1"/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855E7BF-3629-4C02-98DF-CFC1C93CE036}"/>
              </a:ext>
            </a:extLst>
          </p:cNvPr>
          <p:cNvSpPr/>
          <p:nvPr userDrawn="1"/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54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hthoek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15568" y="2478024"/>
            <a:ext cx="10168128" cy="3694176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1852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39386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640080"/>
            <a:ext cx="10890504" cy="4114800"/>
          </a:xfrm>
        </p:spPr>
        <p:txBody>
          <a:bodyPr rtlCol="0" anchor="ctr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 useBgFill="1">
        <p:nvSpPr>
          <p:cNvPr id="4" name="Rechthoek 3">
            <a:extLst>
              <a:ext uri="{FF2B5EF4-FFF2-40B4-BE49-F238E27FC236}">
                <a16:creationId xmlns:a16="http://schemas.microsoft.com/office/drawing/2014/main" id="{673635DF-99E4-4A0C-A272-D9FF87695DE7}"/>
              </a:ext>
            </a:extLst>
          </p:cNvPr>
          <p:cNvSpPr/>
          <p:nvPr userDrawn="1"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90C76F-6331-4485-AA5B-D61483481F68}"/>
              </a:ext>
            </a:extLst>
          </p:cNvPr>
          <p:cNvSpPr/>
          <p:nvPr userDrawn="1"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41248" y="5102352"/>
            <a:ext cx="10607040" cy="585216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CB2BA4C-9ADA-41DB-B758-9E3CFECDF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20957ADB-410A-48BE-AA95-3A708314B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5112591B-8032-4FDF-9B26-8F505642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24452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hthoek 8">
            <a:extLst>
              <a:ext uri="{FF2B5EF4-FFF2-40B4-BE49-F238E27FC236}">
                <a16:creationId xmlns:a16="http://schemas.microsoft.com/office/drawing/2014/main" id="{342F4163-FF9F-453F-99BB-82B8FDB0A1F9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9F91D62-7A39-4697-A73D-908DBA590E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239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Afbeelding</a:t>
            </a:r>
          </a:p>
        </p:txBody>
      </p:sp>
      <p:sp>
        <p:nvSpPr>
          <p:cNvPr id="10" name="Tijdelijke aanduiding voor afbeelding 14">
            <a:extLst>
              <a:ext uri="{FF2B5EF4-FFF2-40B4-BE49-F238E27FC236}">
                <a16:creationId xmlns:a16="http://schemas.microsoft.com/office/drawing/2014/main" id="{687A7A61-F904-44E0-837C-FB357932BC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607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Afbeelding</a:t>
            </a:r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B8374DB-2C54-426F-9768-7B838BE1F9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4555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Afbeelding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6763C05-47FB-4725-A20D-066889246220}"/>
              </a:ext>
            </a:extLst>
          </p:cNvPr>
          <p:cNvSpPr/>
          <p:nvPr userDrawn="1"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9EDC39EC-C00D-4DE8-8828-E0E5AD579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2" name="Tijdelijke aanduiding voor afbeelding 14">
            <a:extLst>
              <a:ext uri="{FF2B5EF4-FFF2-40B4-BE49-F238E27FC236}">
                <a16:creationId xmlns:a16="http://schemas.microsoft.com/office/drawing/2014/main" id="{AC393A50-B0FA-44B0-850A-6E748DECA20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99923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Afbeelding</a:t>
            </a:r>
          </a:p>
        </p:txBody>
      </p:sp>
      <p:sp>
        <p:nvSpPr>
          <p:cNvPr id="33" name="Tijdelijke aanduiding voor afbeelding 14">
            <a:extLst>
              <a:ext uri="{FF2B5EF4-FFF2-40B4-BE49-F238E27FC236}">
                <a16:creationId xmlns:a16="http://schemas.microsoft.com/office/drawing/2014/main" id="{C19D18E3-AE27-4902-A5E1-1E388C8CA88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26871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nl-NL" noProof="0"/>
              <a:t>Afbeelding</a:t>
            </a:r>
          </a:p>
        </p:txBody>
      </p:sp>
      <p:sp>
        <p:nvSpPr>
          <p:cNvPr id="11" name="Tijdelijke aanduiding voor datum 10">
            <a:extLst>
              <a:ext uri="{FF2B5EF4-FFF2-40B4-BE49-F238E27FC236}">
                <a16:creationId xmlns:a16="http://schemas.microsoft.com/office/drawing/2014/main" id="{C4A1E4D4-19E0-496B-BBAF-99A720781C00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12" name="Tijdelijke aanduiding voor voettekst 11">
            <a:extLst>
              <a:ext uri="{FF2B5EF4-FFF2-40B4-BE49-F238E27FC236}">
                <a16:creationId xmlns:a16="http://schemas.microsoft.com/office/drawing/2014/main" id="{D0281C10-EAAA-4F45-8CC9-87F9F9116C21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389175D6-43FD-42A2-8595-893FC3BFCDF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37" name="Tijdelijke aanduiding voor tekst 35">
            <a:extLst>
              <a:ext uri="{FF2B5EF4-FFF2-40B4-BE49-F238E27FC236}">
                <a16:creationId xmlns:a16="http://schemas.microsoft.com/office/drawing/2014/main" id="{28F74B10-F76D-4BBB-A284-01D5A0DF8BC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43153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nl-NL" noProof="0"/>
              <a:t>Naam</a:t>
            </a:r>
          </a:p>
          <a:p>
            <a:pPr lvl="1" rtl="0"/>
            <a:r>
              <a:rPr lang="nl-NL" noProof="0"/>
              <a:t>Titel</a:t>
            </a:r>
          </a:p>
        </p:txBody>
      </p:sp>
      <p:sp>
        <p:nvSpPr>
          <p:cNvPr id="38" name="Tijdelijke aanduiding voor tekst 35">
            <a:extLst>
              <a:ext uri="{FF2B5EF4-FFF2-40B4-BE49-F238E27FC236}">
                <a16:creationId xmlns:a16="http://schemas.microsoft.com/office/drawing/2014/main" id="{BD245DC2-6D7B-4AEE-B8EE-0D0E473AFF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4555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nl-NL" noProof="0"/>
              <a:t>Naam</a:t>
            </a:r>
          </a:p>
          <a:p>
            <a:pPr lvl="1" rtl="0"/>
            <a:r>
              <a:rPr lang="nl-NL" noProof="0"/>
              <a:t>Titel</a:t>
            </a:r>
          </a:p>
        </p:txBody>
      </p:sp>
      <p:sp>
        <p:nvSpPr>
          <p:cNvPr id="39" name="Tijdelijke aanduiding voor tekst 35">
            <a:extLst>
              <a:ext uri="{FF2B5EF4-FFF2-40B4-BE49-F238E27FC236}">
                <a16:creationId xmlns:a16="http://schemas.microsoft.com/office/drawing/2014/main" id="{28069EAF-8C82-49CC-8A38-2ACAD26F7DE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26871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nl-NL" noProof="0"/>
              <a:t>Naam</a:t>
            </a:r>
          </a:p>
          <a:p>
            <a:pPr lvl="1" rtl="0"/>
            <a:r>
              <a:rPr lang="nl-NL" noProof="0"/>
              <a:t>Titel</a:t>
            </a:r>
          </a:p>
        </p:txBody>
      </p:sp>
      <p:sp>
        <p:nvSpPr>
          <p:cNvPr id="40" name="Tijdelijke aanduiding voor tekst 35">
            <a:extLst>
              <a:ext uri="{FF2B5EF4-FFF2-40B4-BE49-F238E27FC236}">
                <a16:creationId xmlns:a16="http://schemas.microsoft.com/office/drawing/2014/main" id="{DAA3B1CD-59B3-4B73-B91A-88CED1D8FDD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4360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nl-NL" noProof="0"/>
              <a:t>Naam</a:t>
            </a:r>
          </a:p>
          <a:p>
            <a:pPr lvl="1" rtl="0"/>
            <a:r>
              <a:rPr lang="nl-NL" noProof="0"/>
              <a:t>Titel</a:t>
            </a:r>
          </a:p>
        </p:txBody>
      </p:sp>
      <p:sp>
        <p:nvSpPr>
          <p:cNvPr id="41" name="Tijdelijke aanduiding voor tekst 35">
            <a:extLst>
              <a:ext uri="{FF2B5EF4-FFF2-40B4-BE49-F238E27FC236}">
                <a16:creationId xmlns:a16="http://schemas.microsoft.com/office/drawing/2014/main" id="{C1FED6B0-DEB7-46E3-8038-FE6788AC24A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0837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nl-NL" noProof="0"/>
              <a:t>Naam</a:t>
            </a:r>
          </a:p>
          <a:p>
            <a:pPr lvl="1" rtl="0"/>
            <a:r>
              <a:rPr lang="nl-NL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3151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hthoek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5568" y="2372650"/>
            <a:ext cx="493776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15568" y="3203688"/>
            <a:ext cx="4937760" cy="2968512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5936" y="2372650"/>
            <a:ext cx="493776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45936" y="3203687"/>
            <a:ext cx="493776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60693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hthoek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7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72" y="3203688"/>
            <a:ext cx="3291840" cy="2968512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0799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0799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nl-NL" noProof="0"/>
              <a:t>4/9/20XX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Naam presentatie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CE04853A-B5A7-418B-B49F-E718136614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991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16" name="Tijdelijke aanduiding voor inhoud 5">
            <a:extLst>
              <a:ext uri="{FF2B5EF4-FFF2-40B4-BE49-F238E27FC236}">
                <a16:creationId xmlns:a16="http://schemas.microsoft.com/office/drawing/2014/main" id="{D08E5547-BBB9-4D87-A012-6BC6B13308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3991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0226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 noProof="0"/>
              <a:t>4/9/20XX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 noProof="0"/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65A5C87-DF58-40C8-B092-1DE63DB4547E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8513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30" r:id="rId2"/>
    <p:sldLayoutId id="2147483731" r:id="rId3"/>
    <p:sldLayoutId id="2147483723" r:id="rId4"/>
    <p:sldLayoutId id="2147483722" r:id="rId5"/>
    <p:sldLayoutId id="2147483732" r:id="rId6"/>
    <p:sldLayoutId id="2147483736" r:id="rId7"/>
    <p:sldLayoutId id="2147483725" r:id="rId8"/>
    <p:sldLayoutId id="2147483733" r:id="rId9"/>
    <p:sldLayoutId id="2147483734" r:id="rId10"/>
    <p:sldLayoutId id="2147483735" r:id="rId11"/>
    <p:sldLayoutId id="2147483726" r:id="rId12"/>
    <p:sldLayoutId id="2147483727" r:id="rId13"/>
    <p:sldLayoutId id="2147483728" r:id="rId14"/>
    <p:sldLayoutId id="214748372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0D9D20-B4BB-42AA-8DDD-68CC9F1D95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nl-NL" dirty="0"/>
              <a:t>Eén aanmeldformulier in de jeugdhulp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ED9E8FDB-60EE-45AE-BB89-9A561A61C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/>
              <a:t>Najaar 2023 – Regio ZHZ</a:t>
            </a:r>
          </a:p>
        </p:txBody>
      </p:sp>
    </p:spTree>
    <p:extLst>
      <p:ext uri="{BB962C8B-B14F-4D97-AF65-F5344CB8AC3E}">
        <p14:creationId xmlns:p14="http://schemas.microsoft.com/office/powerpoint/2010/main" val="183373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128DD-047B-6DAD-DEE5-98503A0C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werkt het formulier: Deel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7D481A-A7D1-C9FF-F4E6-01BE6F27B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dirty="0"/>
              <a:t>Deel 2 wordt ingevuld wanneer jeugdige wordt aangemeld voor jeugdhulp bij een zorgaanbieder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dirty="0"/>
              <a:t>In deel 2 worden </a:t>
            </a:r>
            <a:r>
              <a:rPr lang="nl-NL" i="1" u="sng" dirty="0"/>
              <a:t>wel achternamen en persoonlijke informatie ingevuld </a:t>
            </a:r>
            <a:endParaRPr lang="nl-NL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/>
              <a:t>Deel 2 wordt beveiligd verzonden (bijvoorbeeld via Zorgmail of </a:t>
            </a:r>
            <a:r>
              <a:rPr lang="nl-NL" dirty="0" err="1"/>
              <a:t>Zivver</a:t>
            </a:r>
            <a:r>
              <a:rPr lang="nl-NL" dirty="0"/>
              <a:t>)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dirty="0"/>
              <a:t>Bij bespreking in een RET of voor een meedenkvraag wordt Deel 2 </a:t>
            </a:r>
            <a:r>
              <a:rPr lang="nl-NL" b="1" u="sng" dirty="0"/>
              <a:t>niet verzonden </a:t>
            </a: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36FCA2-DFC3-6B70-119C-CF6BF905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25995F-5827-E2F9-98DA-FE39DBDF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10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63708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897D548-FF05-D970-C330-EA33553C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0AA8A59-1122-59B1-00D0-E4F283F5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11</a:t>
            </a:fld>
            <a:endParaRPr lang="nl-NL" noProof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F4D0CDB-CA35-DF0F-F0BB-59F9887F4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367" y="1629353"/>
            <a:ext cx="9408364" cy="263434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84BA19E-E671-FA0E-4854-55D38DC95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367" y="4386867"/>
            <a:ext cx="9452188" cy="48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4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7B68ED-9229-99AF-1BC1-F5527B810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Vraag: Wat is nu nog nodig? Wie moet nog worden aangehaakt? Welke rol pakken jullie?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631BB2-83DC-EBEC-40F1-D0F5E5106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73BC28-25DC-C81B-19D1-5812F9E3F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12</a:t>
            </a:fld>
            <a:endParaRPr lang="nl-NL" noProof="0"/>
          </a:p>
        </p:txBody>
      </p:sp>
      <p:pic>
        <p:nvPicPr>
          <p:cNvPr id="8" name="Graphic 7" descr="Brainstormgroep met effen opvulling">
            <a:extLst>
              <a:ext uri="{FF2B5EF4-FFF2-40B4-BE49-F238E27FC236}">
                <a16:creationId xmlns:a16="http://schemas.microsoft.com/office/drawing/2014/main" id="{9783D0EC-70C6-9985-83D5-079DA4969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055" y="1652868"/>
            <a:ext cx="1709889" cy="1709889"/>
          </a:xfrm>
          <a:prstGeom prst="rect">
            <a:avLst/>
          </a:prstGeom>
        </p:spPr>
      </p:pic>
      <p:pic>
        <p:nvPicPr>
          <p:cNvPr id="9" name="Graphic 8" descr="Chatten silhouet">
            <a:extLst>
              <a:ext uri="{FF2B5EF4-FFF2-40B4-BE49-F238E27FC236}">
                <a16:creationId xmlns:a16="http://schemas.microsoft.com/office/drawing/2014/main" id="{2FCF0EB1-45EB-3AEC-2ED4-D876102BA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0496" y="1671895"/>
            <a:ext cx="1671834" cy="1671834"/>
          </a:xfrm>
          <a:prstGeom prst="rect">
            <a:avLst/>
          </a:prstGeom>
        </p:spPr>
      </p:pic>
      <p:pic>
        <p:nvPicPr>
          <p:cNvPr id="11" name="Graphic 10" descr="Vragen silhouet">
            <a:extLst>
              <a:ext uri="{FF2B5EF4-FFF2-40B4-BE49-F238E27FC236}">
                <a16:creationId xmlns:a16="http://schemas.microsoft.com/office/drawing/2014/main" id="{76927294-6BD3-47C4-8E76-1E0BCEFF7B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82068" y="1599679"/>
            <a:ext cx="1816268" cy="181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8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B5478-773C-A217-7B98-D77FBF3CD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Eén aanmeldformulier jeugdhulp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D1E38C-0C58-5FDE-D136-AEB52A815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levert het op?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25C7BF6-737F-0C63-A51A-C3A9A63583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Kwaliteitsverhoging</a:t>
            </a:r>
          </a:p>
          <a:p>
            <a:r>
              <a:rPr lang="nl-NL" dirty="0"/>
              <a:t>Duidelijkheid</a:t>
            </a:r>
          </a:p>
          <a:p>
            <a:r>
              <a:rPr lang="nl-NL" dirty="0"/>
              <a:t>Betere analyse aan de voorkant</a:t>
            </a:r>
          </a:p>
          <a:p>
            <a:r>
              <a:rPr lang="nl-NL" dirty="0"/>
              <a:t>Eenduidige informatie </a:t>
            </a:r>
          </a:p>
          <a:p>
            <a:r>
              <a:rPr lang="nl-NL" dirty="0"/>
              <a:t>Beperken administratieve lasten en voorkomen van het werken met meerdere formulieren 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72E3B8F-6A51-A890-835D-55025D8CD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Voor wie?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EC8ED41-2342-E9F9-6DC6-F3418EF2C35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dirty="0"/>
              <a:t>Onze gezinnen</a:t>
            </a:r>
          </a:p>
          <a:p>
            <a:r>
              <a:rPr lang="nl-NL" dirty="0"/>
              <a:t>Zorgaanbieders</a:t>
            </a:r>
          </a:p>
          <a:p>
            <a:r>
              <a:rPr lang="nl-NL" dirty="0"/>
              <a:t>Verwijzers</a:t>
            </a:r>
          </a:p>
          <a:p>
            <a:r>
              <a:rPr lang="nl-NL" dirty="0"/>
              <a:t>Gemeentelijke jeugdteams</a:t>
            </a:r>
          </a:p>
          <a:p>
            <a:r>
              <a:rPr lang="nl-NL" dirty="0"/>
              <a:t>Regionaal Expertise Team 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2B44308-C210-71DD-F7EC-57955628E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0C9D76E-6CD7-49DA-64A1-49F4325D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3639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711853-34A2-3737-7B26-28E20653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Terugblik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A94444-54D2-324C-FA4A-B37DF0A74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/>
              <a:t>In januari 2023 is er overleg geweest over moeilijk plaatsbare kinderen in gezinshuizen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/>
              <a:t>Hieruit volgde het idee voor het verbeteren van de aanmeldprocedure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/>
              <a:t>Samenwerking ontstaat tussen de </a:t>
            </a:r>
            <a:r>
              <a:rPr lang="nl-NL" sz="2800" dirty="0" err="1"/>
              <a:t>GI’s</a:t>
            </a:r>
            <a:r>
              <a:rPr lang="nl-NL" sz="2800" dirty="0"/>
              <a:t> en de aanbieders </a:t>
            </a:r>
            <a:r>
              <a:rPr lang="nl-NL" sz="2800" dirty="0" err="1"/>
              <a:t>Eddee</a:t>
            </a:r>
            <a:r>
              <a:rPr lang="nl-NL" sz="2800" dirty="0"/>
              <a:t>, Timon en </a:t>
            </a:r>
            <a:r>
              <a:rPr lang="nl-NL" sz="2800" dirty="0" err="1"/>
              <a:t>Enver</a:t>
            </a:r>
            <a:endParaRPr lang="nl-NL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800" dirty="0"/>
              <a:t>Het aanmeldformulier is ontwikkeld op basis van het Gelderse formulier (nu in concept)</a:t>
            </a:r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2D5AB8-95F7-4E84-A969-9E679174E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AE8D5B-392C-855C-4D42-81165E0A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4233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75F06-C664-C53E-E3BE-3E6DAC06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Vooruitblik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0351A4-A117-4F76-73F0-E5E164A91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/>
              <a:t>AOJ jeugd: 5 oktober</a:t>
            </a:r>
          </a:p>
          <a:p>
            <a:r>
              <a:rPr lang="nl-NL" dirty="0"/>
              <a:t>Ontwikkeltafel: 26 oktober</a:t>
            </a:r>
          </a:p>
          <a:p>
            <a:r>
              <a:rPr lang="nl-NL" dirty="0"/>
              <a:t>MT Jeugd: 16 november</a:t>
            </a:r>
          </a:p>
          <a:p>
            <a:r>
              <a:rPr lang="nl-NL" dirty="0"/>
              <a:t>BREN: 20 november </a:t>
            </a:r>
          </a:p>
          <a:p>
            <a:r>
              <a:rPr lang="nl-NL" dirty="0"/>
              <a:t>Laten landen bij huisartsen, POH-GGZ en GGZ-aanbieders</a:t>
            </a:r>
          </a:p>
          <a:p>
            <a:r>
              <a:rPr lang="nl-NL" dirty="0"/>
              <a:t>November/december: borgen</a:t>
            </a:r>
          </a:p>
          <a:p>
            <a:r>
              <a:rPr lang="nl-NL" b="1" dirty="0"/>
              <a:t>Streefdatum implementatie: 1 januari 2024 (formulier wordt nu al gebruikt in het RET)</a:t>
            </a:r>
          </a:p>
          <a:p>
            <a:r>
              <a:rPr lang="nl-NL" dirty="0"/>
              <a:t>Eerste kwartaal 2024: borgen en evalueren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5B7715-ADB2-4544-A60D-F9D595DF3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FF3E11-290F-90EE-5E52-C608625A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019627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EC3D77-081F-63D9-6712-B4667053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Voorwaarden voor succes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6893BE-F335-134F-83D9-05DEA7D08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Goede borging in de systemen van de organisaties die ermee gaan werken</a:t>
            </a:r>
          </a:p>
          <a:p>
            <a:r>
              <a:rPr lang="nl-NL" dirty="0"/>
              <a:t>Betrokkenheid vanuit de hele keten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709D2E-4562-EEB5-1C15-A7B65D04D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71C6BF-4E1A-C3F6-D039-AF343E51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09474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1B449-6A18-3B24-BD98-919AF7C62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064" y="1078992"/>
            <a:ext cx="6272784" cy="1536192"/>
          </a:xfrm>
        </p:spPr>
        <p:txBody>
          <a:bodyPr anchor="b">
            <a:normAutofit/>
          </a:bodyPr>
          <a:lstStyle/>
          <a:p>
            <a:r>
              <a:rPr lang="nl-NL" dirty="0"/>
              <a:t>Deel 1 en deel 2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70958A6-BB80-44B5-F343-46A8420FA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4064" y="3355848"/>
            <a:ext cx="6272784" cy="282549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dirty="0" err="1"/>
              <a:t>Deel</a:t>
            </a:r>
            <a:r>
              <a:rPr lang="en-US" sz="1800" dirty="0"/>
              <a:t> 1: </a:t>
            </a:r>
            <a:r>
              <a:rPr lang="en-US" sz="1800" dirty="0" err="1"/>
              <a:t>voor</a:t>
            </a:r>
            <a:r>
              <a:rPr lang="en-US" sz="1800" dirty="0"/>
              <a:t> </a:t>
            </a:r>
            <a:r>
              <a:rPr lang="en-US" sz="1800" dirty="0" err="1"/>
              <a:t>bespreking</a:t>
            </a:r>
            <a:r>
              <a:rPr lang="en-US" sz="1800" dirty="0"/>
              <a:t> in het </a:t>
            </a:r>
            <a:r>
              <a:rPr lang="en-US" sz="1800" dirty="0" err="1"/>
              <a:t>Regionaal</a:t>
            </a:r>
            <a:r>
              <a:rPr lang="en-US" sz="1800" dirty="0"/>
              <a:t> Expertise Team (RET) of </a:t>
            </a:r>
            <a:r>
              <a:rPr lang="en-US" sz="1800" dirty="0" err="1"/>
              <a:t>bij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meedenkvraag</a:t>
            </a:r>
            <a:r>
              <a:rPr lang="en-US" sz="1800" dirty="0"/>
              <a:t> </a:t>
            </a:r>
            <a:r>
              <a:rPr lang="en-US" sz="1800" dirty="0" err="1"/>
              <a:t>zorgaanbieder</a:t>
            </a:r>
            <a:endParaRPr lang="en-US" sz="18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dirty="0" err="1"/>
              <a:t>Deel</a:t>
            </a:r>
            <a:r>
              <a:rPr lang="en-US" sz="1800" dirty="0"/>
              <a:t> 2: </a:t>
            </a:r>
            <a:r>
              <a:rPr lang="en-US" sz="1800" dirty="0" err="1"/>
              <a:t>aanvullend</a:t>
            </a:r>
            <a:r>
              <a:rPr lang="en-US" sz="1800" dirty="0"/>
              <a:t> </a:t>
            </a:r>
            <a:r>
              <a:rPr lang="en-US" sz="1800" dirty="0" err="1"/>
              <a:t>bij</a:t>
            </a:r>
            <a:r>
              <a:rPr lang="en-US" sz="1800" dirty="0"/>
              <a:t> </a:t>
            </a:r>
            <a:r>
              <a:rPr lang="en-US" sz="1800" dirty="0" err="1"/>
              <a:t>aanmelding</a:t>
            </a:r>
            <a:r>
              <a:rPr lang="en-US" sz="1800" dirty="0"/>
              <a:t> </a:t>
            </a:r>
            <a:r>
              <a:rPr lang="en-US" sz="1800" dirty="0" err="1"/>
              <a:t>voor</a:t>
            </a:r>
            <a:r>
              <a:rPr lang="en-US" sz="1800" dirty="0"/>
              <a:t> </a:t>
            </a:r>
            <a:r>
              <a:rPr lang="en-US" sz="1800" dirty="0" err="1"/>
              <a:t>jeugdhulp</a:t>
            </a:r>
            <a:r>
              <a:rPr lang="en-US" sz="1800" dirty="0"/>
              <a:t> </a:t>
            </a:r>
            <a:r>
              <a:rPr lang="en-US" sz="1800" dirty="0" err="1"/>
              <a:t>bij</a:t>
            </a:r>
            <a:r>
              <a:rPr lang="en-US" sz="1800" dirty="0"/>
              <a:t> </a:t>
            </a:r>
            <a:r>
              <a:rPr lang="en-US" sz="1800" dirty="0" err="1"/>
              <a:t>zorgaanbieder</a:t>
            </a:r>
            <a:r>
              <a:rPr lang="en-US" sz="1800" dirty="0"/>
              <a:t> </a:t>
            </a:r>
          </a:p>
          <a:p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D71DD1-CF27-9193-ABD8-EAB8687C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1648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3F975D-93F9-0772-19F0-3B23CE79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A65A5C87-DF58-40C8-B092-1DE63DB4547E}" type="slidenum">
              <a:rPr lang="nl-NL" noProof="0" smtClean="0"/>
              <a:pPr rtl="0">
                <a:spcAft>
                  <a:spcPts val="600"/>
                </a:spcAft>
              </a:pPr>
              <a:t>6</a:t>
            </a:fld>
            <a:endParaRPr lang="nl-NL" noProof="0"/>
          </a:p>
        </p:txBody>
      </p:sp>
      <p:pic>
        <p:nvPicPr>
          <p:cNvPr id="8" name="Tijdelijke aanduiding voor afbeelding 7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CF3B7C38-794C-56FB-E458-6F328C468C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-18848" b="-18848"/>
          <a:stretch/>
        </p:blipFill>
        <p:spPr>
          <a:xfrm>
            <a:off x="457200" y="603250"/>
            <a:ext cx="4051300" cy="5578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7009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128DD-047B-6DAD-DEE5-98503A0C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werkt het formulier: Deel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7D481A-A7D1-C9FF-F4E6-01BE6F27B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nl-NL" sz="2800" b="0" i="1" kern="1200" dirty="0">
                <a:latin typeface="+mn-lt"/>
                <a:ea typeface="+mn-ea"/>
                <a:cs typeface="+mn-cs"/>
              </a:rPr>
              <a:t>Iedereen</a:t>
            </a:r>
            <a:r>
              <a:rPr lang="nl-NL" sz="2800" b="0" i="0" kern="1200" dirty="0">
                <a:latin typeface="+mn-lt"/>
                <a:ea typeface="+mn-ea"/>
                <a:cs typeface="+mn-cs"/>
              </a:rPr>
              <a:t> vult deel 1 van het formulier in 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nl-NL" sz="2800" b="0" i="0" kern="1200" dirty="0">
                <a:latin typeface="+mn-lt"/>
                <a:ea typeface="+mn-ea"/>
                <a:cs typeface="+mn-cs"/>
              </a:rPr>
              <a:t>Deel 1 bevat persoonsgegevens, de wens, ontwikkeling en omgeving van de jeugdige, al bekende informatie en een veiligheidsinschatting 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nl-NL" sz="2800" b="0" i="0" kern="1200" dirty="0">
                <a:latin typeface="+mn-lt"/>
                <a:ea typeface="+mn-ea"/>
                <a:cs typeface="+mn-cs"/>
              </a:rPr>
              <a:t>In Deel 1 vermeld je </a:t>
            </a:r>
            <a:r>
              <a:rPr lang="nl-NL" sz="2800" b="1" i="0" u="sng" kern="1200" dirty="0">
                <a:latin typeface="+mn-lt"/>
                <a:ea typeface="+mn-ea"/>
                <a:cs typeface="+mn-cs"/>
              </a:rPr>
              <a:t>geen achternamen of andere naar de jeugdige of het gezin herleidbare informatie </a:t>
            </a:r>
            <a:endParaRPr lang="nl-NL" sz="2800" b="1" i="0" kern="1200" dirty="0"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36FCA2-DFC3-6B70-119C-CF6BF905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25995F-5827-E2F9-98DA-FE39DBDF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7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502111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0B88D2E7-0B17-0C04-C705-356B595AB556}"/>
              </a:ext>
            </a:extLst>
          </p:cNvPr>
          <p:cNvSpPr/>
          <p:nvPr/>
        </p:nvSpPr>
        <p:spPr>
          <a:xfrm>
            <a:off x="7060472" y="1695450"/>
            <a:ext cx="4239066" cy="19431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E6E8533-5EB1-43FD-E744-7EF64A0D1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353E90-2BDC-9EEE-8D6A-59E91114E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nl-NL" noProof="0" smtClean="0"/>
              <a:t>8</a:t>
            </a:fld>
            <a:endParaRPr lang="nl-NL" noProof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51DE340-ACDF-E15C-5F0D-43C1E7A3E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462" y="538224"/>
            <a:ext cx="5708364" cy="255533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9DF8015-A9D6-B893-EA2B-70184B590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62" y="3185781"/>
            <a:ext cx="5708364" cy="295703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AB36952-5721-3F5F-F05A-203DAC094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472" y="4542106"/>
            <a:ext cx="4479509" cy="152451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F3DC73D-C296-A595-168A-5B4101F54A90}"/>
              </a:ext>
            </a:extLst>
          </p:cNvPr>
          <p:cNvSpPr txBox="1"/>
          <p:nvPr/>
        </p:nvSpPr>
        <p:spPr>
          <a:xfrm>
            <a:off x="7362825" y="1942589"/>
            <a:ext cx="3667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Gegevens over de aanmelder en de jeugdige. </a:t>
            </a:r>
            <a:r>
              <a:rPr lang="nl-NL" b="1" u="sng" dirty="0"/>
              <a:t>Let op:</a:t>
            </a:r>
            <a:r>
              <a:rPr lang="nl-NL" b="1" dirty="0"/>
              <a:t> </a:t>
            </a:r>
            <a:r>
              <a:rPr lang="nl-NL" dirty="0"/>
              <a:t>geen achternamen of anderszins herleidbare informatie over het gezin. </a:t>
            </a:r>
          </a:p>
        </p:txBody>
      </p:sp>
    </p:spTree>
    <p:extLst>
      <p:ext uri="{BB962C8B-B14F-4D97-AF65-F5344CB8AC3E}">
        <p14:creationId xmlns:p14="http://schemas.microsoft.com/office/powerpoint/2010/main" val="540922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166924D-9AEF-27A9-7B5D-3954A4288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/>
          <a:lstStyle/>
          <a:p>
            <a:r>
              <a:rPr lang="en-US" dirty="0" err="1"/>
              <a:t>Bespreking</a:t>
            </a:r>
            <a:r>
              <a:rPr lang="en-US" dirty="0"/>
              <a:t> in het RET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F6C88C7B-E462-8CA9-D36E-7883592221A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5885367" y="1161288"/>
            <a:ext cx="4889634" cy="4645152"/>
          </a:xfrm>
          <a:prstGeom prst="rect">
            <a:avLst/>
          </a:prstGeom>
          <a:noFill/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2E49C7F-2310-9A4A-223C-3122EF72E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/>
          <a:lstStyle/>
          <a:p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bespreking</a:t>
            </a:r>
            <a:r>
              <a:rPr lang="en-US" dirty="0"/>
              <a:t> in het RET </a:t>
            </a:r>
            <a:r>
              <a:rPr lang="en-US" dirty="0" err="1"/>
              <a:t>vul</a:t>
            </a:r>
            <a:r>
              <a:rPr lang="en-US" dirty="0"/>
              <a:t> je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pagina’s</a:t>
            </a:r>
            <a:r>
              <a:rPr lang="en-US" dirty="0"/>
              <a:t> 8 &amp; 9 in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9CC142A-B03D-A3B5-ECC9-E8735E022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rtl="0"/>
            <a:r>
              <a:rPr lang="nl-NL" noProof="0" dirty="0"/>
              <a:t>Eén aanmeldformulier jeugdhulp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555D71-E5A7-E3E4-9C0E-8E0268A6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A65A5C87-DF58-40C8-B092-1DE63DB4547E}" type="slidenum">
              <a:rPr lang="nl-NL" noProof="0" smtClean="0"/>
              <a:pPr rtl="0">
                <a:spcAft>
                  <a:spcPts val="600"/>
                </a:spcAft>
              </a:pPr>
              <a:t>9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0783457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399900_TF89213316_Win32" id="{F003F2A7-8F6A-4257-B849-3A3EC7880651}" vid="{577CE5D7-69BF-4997-BE92-B483DD3BED8B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0D7697-8E53-4EA8-8CBB-9C19575257BF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DF0A252-5923-47A2-A53A-F9BF729089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27DC71-2909-427C-BDB0-3E47E21015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Accentvak</Template>
  <TotalTime>16</TotalTime>
  <Words>444</Words>
  <Application>Microsoft Office PowerPoint</Application>
  <PresentationFormat>Breedbeeld</PresentationFormat>
  <Paragraphs>73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Avenir Next LT Pro</vt:lpstr>
      <vt:lpstr>Calibri</vt:lpstr>
      <vt:lpstr>Segoe UI</vt:lpstr>
      <vt:lpstr>Wingdings</vt:lpstr>
      <vt:lpstr>AccentBoxVTI</vt:lpstr>
      <vt:lpstr>Eén aanmeldformulier in de jeugdhulp </vt:lpstr>
      <vt:lpstr>Eén aanmeldformulier jeugdhulp</vt:lpstr>
      <vt:lpstr>Terugblik</vt:lpstr>
      <vt:lpstr>Vooruitblik</vt:lpstr>
      <vt:lpstr>Voorwaarden voor succes </vt:lpstr>
      <vt:lpstr>Deel 1 en deel 2 </vt:lpstr>
      <vt:lpstr>Hoe werkt het formulier: Deel 1</vt:lpstr>
      <vt:lpstr>PowerPoint-presentatie</vt:lpstr>
      <vt:lpstr>Bespreking in het RET</vt:lpstr>
      <vt:lpstr>Hoe werkt het formulier: Deel 2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Eén aanmeldformulier in de jeugdhulp</dc:title>
  <dc:creator>Pauline Paardenkooper</dc:creator>
  <cp:lastModifiedBy>Verkerk, JM (Jorg)</cp:lastModifiedBy>
  <cp:revision>6</cp:revision>
  <dcterms:created xsi:type="dcterms:W3CDTF">2023-09-25T11:04:48Z</dcterms:created>
  <dcterms:modified xsi:type="dcterms:W3CDTF">2023-10-19T13:35:30Z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