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8" r:id="rId3"/>
    <p:sldId id="259" r:id="rId4"/>
    <p:sldId id="265" r:id="rId5"/>
    <p:sldId id="270" r:id="rId6"/>
    <p:sldId id="271" r:id="rId7"/>
    <p:sldId id="273" r:id="rId8"/>
    <p:sldId id="275" r:id="rId9"/>
    <p:sldId id="274" r:id="rId10"/>
    <p:sldId id="272" r:id="rId11"/>
    <p:sldId id="277" r:id="rId12"/>
  </p:sldIdLst>
  <p:sldSz cx="9144000" cy="6858000" type="screen4x3"/>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7B1"/>
    <a:srgbClr val="1B283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645" autoAdjust="0"/>
    <p:restoredTop sz="94660"/>
  </p:normalViewPr>
  <p:slideViewPr>
    <p:cSldViewPr snapToGrid="0">
      <p:cViewPr varScale="1">
        <p:scale>
          <a:sx n="81" d="100"/>
          <a:sy n="81" d="100"/>
        </p:scale>
        <p:origin x="1315"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3C83DB-576F-4742-963B-3EA72CA0F02C}" type="datetimeFigureOut">
              <a:rPr lang="nl-NL" smtClean="0"/>
              <a:t>18-7-2023</a:t>
            </a:fld>
            <a:endParaRPr lang="nl-NL"/>
          </a:p>
        </p:txBody>
      </p:sp>
      <p:sp>
        <p:nvSpPr>
          <p:cNvPr id="4" name="Tijdelijke aanduiding voor dia-afbeelding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16F437-6FCC-4EB7-8E32-80D5F79FB75A}" type="slidenum">
              <a:rPr lang="nl-NL" smtClean="0"/>
              <a:t>‹nr.›</a:t>
            </a:fld>
            <a:endParaRPr lang="nl-NL"/>
          </a:p>
        </p:txBody>
      </p:sp>
    </p:spTree>
    <p:extLst>
      <p:ext uri="{BB962C8B-B14F-4D97-AF65-F5344CB8AC3E}">
        <p14:creationId xmlns:p14="http://schemas.microsoft.com/office/powerpoint/2010/main" val="29469580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Titelstijl van model bewerken</a:t>
            </a:r>
          </a:p>
        </p:txBody>
      </p:sp>
      <p:sp>
        <p:nvSpPr>
          <p:cNvPr id="3" name="Sub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titelstijl van het model te bewerken</a:t>
            </a:r>
          </a:p>
        </p:txBody>
      </p:sp>
      <p:sp>
        <p:nvSpPr>
          <p:cNvPr id="4" name="Tijdelijke aanduiding voor datum 3"/>
          <p:cNvSpPr>
            <a:spLocks noGrp="1"/>
          </p:cNvSpPr>
          <p:nvPr>
            <p:ph type="dt" sz="half" idx="10"/>
          </p:nvPr>
        </p:nvSpPr>
        <p:spPr/>
        <p:txBody>
          <a:bodyPr/>
          <a:lstStyle/>
          <a:p>
            <a:fld id="{8DD7FE43-B51F-4C40-B633-FAA540985BCA}" type="datetimeFigureOut">
              <a:rPr lang="nl-NL" smtClean="0"/>
              <a:pPr/>
              <a:t>18-7-2023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5F1DB21-C42B-354F-8BE8-8ECE2CB82109}" type="slidenum">
              <a:rPr lang="nl-NL" smtClean="0"/>
              <a:pPr/>
              <a:t>‹nr.›</a:t>
            </a:fld>
            <a:endParaRPr lang="nl-NL"/>
          </a:p>
        </p:txBody>
      </p:sp>
    </p:spTree>
    <p:extLst>
      <p:ext uri="{BB962C8B-B14F-4D97-AF65-F5344CB8AC3E}">
        <p14:creationId xmlns:p14="http://schemas.microsoft.com/office/powerpoint/2010/main" val="1712193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verticale tekst 2"/>
          <p:cNvSpPr>
            <a:spLocks noGrp="1"/>
          </p:cNvSpPr>
          <p:nvPr>
            <p:ph type="body" orient="vert" idx="1"/>
          </p:nvPr>
        </p:nvSpPr>
        <p:spPr/>
        <p:txBody>
          <a:bodyPr vert="eaVert"/>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8DD7FE43-B51F-4C40-B633-FAA540985BCA}" type="datetimeFigureOut">
              <a:rPr lang="nl-NL" smtClean="0"/>
              <a:pPr/>
              <a:t>18-7-2023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5F1DB21-C42B-354F-8BE8-8ECE2CB82109}" type="slidenum">
              <a:rPr lang="nl-NL" smtClean="0"/>
              <a:pPr/>
              <a:t>‹nr.›</a:t>
            </a:fld>
            <a:endParaRPr lang="nl-NL"/>
          </a:p>
        </p:txBody>
      </p:sp>
    </p:spTree>
    <p:extLst>
      <p:ext uri="{BB962C8B-B14F-4D97-AF65-F5344CB8AC3E}">
        <p14:creationId xmlns:p14="http://schemas.microsoft.com/office/powerpoint/2010/main" val="1261387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Titelstijl van model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8DD7FE43-B51F-4C40-B633-FAA540985BCA}" type="datetimeFigureOut">
              <a:rPr lang="nl-NL" smtClean="0"/>
              <a:pPr/>
              <a:t>18-7-2023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5F1DB21-C42B-354F-8BE8-8ECE2CB82109}" type="slidenum">
              <a:rPr lang="nl-NL" smtClean="0"/>
              <a:pPr/>
              <a:t>‹nr.›</a:t>
            </a:fld>
            <a:endParaRPr lang="nl-NL"/>
          </a:p>
        </p:txBody>
      </p:sp>
    </p:spTree>
    <p:extLst>
      <p:ext uri="{BB962C8B-B14F-4D97-AF65-F5344CB8AC3E}">
        <p14:creationId xmlns:p14="http://schemas.microsoft.com/office/powerpoint/2010/main" val="1170578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inhoud 2"/>
          <p:cNvSpPr>
            <a:spLocks noGrp="1"/>
          </p:cNvSpPr>
          <p:nvPr>
            <p:ph idx="1"/>
          </p:nvPr>
        </p:nvSpPr>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8DD7FE43-B51F-4C40-B633-FAA540985BCA}" type="datetimeFigureOut">
              <a:rPr lang="nl-NL" smtClean="0"/>
              <a:pPr/>
              <a:t>18-7-2023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5F1DB21-C42B-354F-8BE8-8ECE2CB82109}" type="slidenum">
              <a:rPr lang="nl-NL" smtClean="0"/>
              <a:pPr/>
              <a:t>‹nr.›</a:t>
            </a:fld>
            <a:endParaRPr lang="nl-NL"/>
          </a:p>
        </p:txBody>
      </p:sp>
    </p:spTree>
    <p:extLst>
      <p:ext uri="{BB962C8B-B14F-4D97-AF65-F5344CB8AC3E}">
        <p14:creationId xmlns:p14="http://schemas.microsoft.com/office/powerpoint/2010/main" val="963532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Titelstijl van model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Tijdelijke aanduiding voor datum 3"/>
          <p:cNvSpPr>
            <a:spLocks noGrp="1"/>
          </p:cNvSpPr>
          <p:nvPr>
            <p:ph type="dt" sz="half" idx="10"/>
          </p:nvPr>
        </p:nvSpPr>
        <p:spPr/>
        <p:txBody>
          <a:bodyPr/>
          <a:lstStyle/>
          <a:p>
            <a:fld id="{8DD7FE43-B51F-4C40-B633-FAA540985BCA}" type="datetimeFigureOut">
              <a:rPr lang="nl-NL" smtClean="0"/>
              <a:pPr/>
              <a:t>18-7-2023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5F1DB21-C42B-354F-8BE8-8ECE2CB82109}" type="slidenum">
              <a:rPr lang="nl-NL" smtClean="0"/>
              <a:pPr/>
              <a:t>‹nr.›</a:t>
            </a:fld>
            <a:endParaRPr lang="nl-NL"/>
          </a:p>
        </p:txBody>
      </p:sp>
    </p:spTree>
    <p:extLst>
      <p:ext uri="{BB962C8B-B14F-4D97-AF65-F5344CB8AC3E}">
        <p14:creationId xmlns:p14="http://schemas.microsoft.com/office/powerpoint/2010/main" val="2428708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8DD7FE43-B51F-4C40-B633-FAA540985BCA}" type="datetimeFigureOut">
              <a:rPr lang="nl-NL" smtClean="0"/>
              <a:pPr/>
              <a:t>18-7-2023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15F1DB21-C42B-354F-8BE8-8ECE2CB82109}" type="slidenum">
              <a:rPr lang="nl-NL" smtClean="0"/>
              <a:pPr/>
              <a:t>‹nr.›</a:t>
            </a:fld>
            <a:endParaRPr lang="nl-NL"/>
          </a:p>
        </p:txBody>
      </p:sp>
    </p:spTree>
    <p:extLst>
      <p:ext uri="{BB962C8B-B14F-4D97-AF65-F5344CB8AC3E}">
        <p14:creationId xmlns:p14="http://schemas.microsoft.com/office/powerpoint/2010/main" val="1696810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8DD7FE43-B51F-4C40-B633-FAA540985BCA}" type="datetimeFigureOut">
              <a:rPr lang="nl-NL" smtClean="0"/>
              <a:pPr/>
              <a:t>18-7-2023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15F1DB21-C42B-354F-8BE8-8ECE2CB82109}" type="slidenum">
              <a:rPr lang="nl-NL" smtClean="0"/>
              <a:pPr/>
              <a:t>‹nr.›</a:t>
            </a:fld>
            <a:endParaRPr lang="nl-NL"/>
          </a:p>
        </p:txBody>
      </p:sp>
    </p:spTree>
    <p:extLst>
      <p:ext uri="{BB962C8B-B14F-4D97-AF65-F5344CB8AC3E}">
        <p14:creationId xmlns:p14="http://schemas.microsoft.com/office/powerpoint/2010/main" val="33498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datum 2"/>
          <p:cNvSpPr>
            <a:spLocks noGrp="1"/>
          </p:cNvSpPr>
          <p:nvPr>
            <p:ph type="dt" sz="half" idx="10"/>
          </p:nvPr>
        </p:nvSpPr>
        <p:spPr/>
        <p:txBody>
          <a:bodyPr/>
          <a:lstStyle/>
          <a:p>
            <a:fld id="{8DD7FE43-B51F-4C40-B633-FAA540985BCA}" type="datetimeFigureOut">
              <a:rPr lang="nl-NL" smtClean="0"/>
              <a:pPr/>
              <a:t>18-7-2023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15F1DB21-C42B-354F-8BE8-8ECE2CB82109}" type="slidenum">
              <a:rPr lang="nl-NL" smtClean="0"/>
              <a:pPr/>
              <a:t>‹nr.›</a:t>
            </a:fld>
            <a:endParaRPr lang="nl-NL"/>
          </a:p>
        </p:txBody>
      </p:sp>
    </p:spTree>
    <p:extLst>
      <p:ext uri="{BB962C8B-B14F-4D97-AF65-F5344CB8AC3E}">
        <p14:creationId xmlns:p14="http://schemas.microsoft.com/office/powerpoint/2010/main" val="3208126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8DD7FE43-B51F-4C40-B633-FAA540985BCA}" type="datetimeFigureOut">
              <a:rPr lang="nl-NL" smtClean="0"/>
              <a:pPr/>
              <a:t>18-7-2023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15F1DB21-C42B-354F-8BE8-8ECE2CB82109}" type="slidenum">
              <a:rPr lang="nl-NL" smtClean="0"/>
              <a:pPr/>
              <a:t>‹nr.›</a:t>
            </a:fld>
            <a:endParaRPr lang="nl-NL"/>
          </a:p>
        </p:txBody>
      </p:sp>
    </p:spTree>
    <p:extLst>
      <p:ext uri="{BB962C8B-B14F-4D97-AF65-F5344CB8AC3E}">
        <p14:creationId xmlns:p14="http://schemas.microsoft.com/office/powerpoint/2010/main" val="4193890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Titelstijl van model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4"/>
          <p:cNvSpPr>
            <a:spLocks noGrp="1"/>
          </p:cNvSpPr>
          <p:nvPr>
            <p:ph type="dt" sz="half" idx="10"/>
          </p:nvPr>
        </p:nvSpPr>
        <p:spPr/>
        <p:txBody>
          <a:bodyPr/>
          <a:lstStyle/>
          <a:p>
            <a:fld id="{8DD7FE43-B51F-4C40-B633-FAA540985BCA}" type="datetimeFigureOut">
              <a:rPr lang="nl-NL" smtClean="0"/>
              <a:pPr/>
              <a:t>18-7-2023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15F1DB21-C42B-354F-8BE8-8ECE2CB82109}" type="slidenum">
              <a:rPr lang="nl-NL" smtClean="0"/>
              <a:pPr/>
              <a:t>‹nr.›</a:t>
            </a:fld>
            <a:endParaRPr lang="nl-NL"/>
          </a:p>
        </p:txBody>
      </p:sp>
    </p:spTree>
    <p:extLst>
      <p:ext uri="{BB962C8B-B14F-4D97-AF65-F5344CB8AC3E}">
        <p14:creationId xmlns:p14="http://schemas.microsoft.com/office/powerpoint/2010/main" val="3520998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4"/>
          <p:cNvSpPr>
            <a:spLocks noGrp="1"/>
          </p:cNvSpPr>
          <p:nvPr>
            <p:ph type="dt" sz="half" idx="10"/>
          </p:nvPr>
        </p:nvSpPr>
        <p:spPr/>
        <p:txBody>
          <a:bodyPr/>
          <a:lstStyle/>
          <a:p>
            <a:fld id="{8DD7FE43-B51F-4C40-B633-FAA540985BCA}" type="datetimeFigureOut">
              <a:rPr lang="nl-NL" smtClean="0"/>
              <a:pPr/>
              <a:t>18-7-2023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15F1DB21-C42B-354F-8BE8-8ECE2CB82109}" type="slidenum">
              <a:rPr lang="nl-NL" smtClean="0"/>
              <a:pPr/>
              <a:t>‹nr.›</a:t>
            </a:fld>
            <a:endParaRPr lang="nl-NL"/>
          </a:p>
        </p:txBody>
      </p:sp>
    </p:spTree>
    <p:extLst>
      <p:ext uri="{BB962C8B-B14F-4D97-AF65-F5344CB8AC3E}">
        <p14:creationId xmlns:p14="http://schemas.microsoft.com/office/powerpoint/2010/main" val="802214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Titelstijl van model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D7FE43-B51F-4C40-B633-FAA540985BCA}" type="datetimeFigureOut">
              <a:rPr lang="nl-NL" smtClean="0"/>
              <a:pPr/>
              <a:t>18-7-2023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F1DB21-C42B-354F-8BE8-8ECE2CB82109}" type="slidenum">
              <a:rPr lang="nl-NL" smtClean="0"/>
              <a:pPr/>
              <a:t>‹nr.›</a:t>
            </a:fld>
            <a:endParaRPr lang="nl-NL"/>
          </a:p>
        </p:txBody>
      </p:sp>
    </p:spTree>
    <p:extLst>
      <p:ext uri="{BB962C8B-B14F-4D97-AF65-F5344CB8AC3E}">
        <p14:creationId xmlns:p14="http://schemas.microsoft.com/office/powerpoint/2010/main" val="40324411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jpe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2" name="Afbeelding 1" descr="jzhz_powerpoint-sjabloon_254x190,5m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kstvak 4"/>
          <p:cNvSpPr txBox="1"/>
          <p:nvPr/>
        </p:nvSpPr>
        <p:spPr>
          <a:xfrm>
            <a:off x="1580899" y="3657693"/>
            <a:ext cx="6701694" cy="1523494"/>
          </a:xfrm>
          <a:prstGeom prst="rect">
            <a:avLst/>
          </a:prstGeom>
          <a:noFill/>
        </p:spPr>
        <p:txBody>
          <a:bodyPr wrap="square" lIns="0" rIns="0" bIns="0" rtlCol="0">
            <a:spAutoFit/>
          </a:bodyPr>
          <a:lstStyle/>
          <a:p>
            <a:r>
              <a:rPr lang="nl-NL" sz="2400" b="1" dirty="0">
                <a:solidFill>
                  <a:schemeClr val="bg1"/>
                </a:solidFill>
              </a:rPr>
              <a:t>Wie zijn dat eigenlijk jeugdigen/ gezinnen met complexe problemen</a:t>
            </a:r>
          </a:p>
          <a:p>
            <a:r>
              <a:rPr lang="nl-NL" sz="2400" dirty="0">
                <a:solidFill>
                  <a:srgbClr val="2E77B1"/>
                </a:solidFill>
              </a:rPr>
              <a:t>In het licht van de hervormingsagenda en het programma Passend jeugdhulplandschap</a:t>
            </a:r>
          </a:p>
        </p:txBody>
      </p:sp>
    </p:spTree>
    <p:extLst>
      <p:ext uri="{BB962C8B-B14F-4D97-AF65-F5344CB8AC3E}">
        <p14:creationId xmlns:p14="http://schemas.microsoft.com/office/powerpoint/2010/main" val="12721279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rws_RIS-CoMa_VDEF_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kstvak 4"/>
          <p:cNvSpPr txBox="1"/>
          <p:nvPr/>
        </p:nvSpPr>
        <p:spPr>
          <a:xfrm>
            <a:off x="775026" y="1354665"/>
            <a:ext cx="7606974" cy="276999"/>
          </a:xfrm>
          <a:prstGeom prst="rect">
            <a:avLst/>
          </a:prstGeom>
          <a:noFill/>
        </p:spPr>
        <p:txBody>
          <a:bodyPr wrap="square" lIns="0" tIns="0" rIns="0" bIns="0" rtlCol="0">
            <a:spAutoFit/>
          </a:bodyPr>
          <a:lstStyle/>
          <a:p>
            <a:r>
              <a:rPr lang="nl-NL"/>
              <a:t>Tekst</a:t>
            </a:r>
          </a:p>
        </p:txBody>
      </p:sp>
      <p:pic>
        <p:nvPicPr>
          <p:cNvPr id="2" name="Afbeelding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3340"/>
            <a:ext cx="9144000" cy="6858000"/>
          </a:xfrm>
          <a:prstGeom prst="rect">
            <a:avLst/>
          </a:prstGeom>
        </p:spPr>
      </p:pic>
      <p:sp>
        <p:nvSpPr>
          <p:cNvPr id="6" name="Tekstvak 5">
            <a:extLst>
              <a:ext uri="{FF2B5EF4-FFF2-40B4-BE49-F238E27FC236}">
                <a16:creationId xmlns:a16="http://schemas.microsoft.com/office/drawing/2014/main" id="{4DAC29D4-D176-48C1-1A84-C58BD0E03FA5}"/>
              </a:ext>
            </a:extLst>
          </p:cNvPr>
          <p:cNvSpPr txBox="1"/>
          <p:nvPr/>
        </p:nvSpPr>
        <p:spPr>
          <a:xfrm>
            <a:off x="497150" y="616001"/>
            <a:ext cx="5877017" cy="1754326"/>
          </a:xfrm>
          <a:prstGeom prst="rect">
            <a:avLst/>
          </a:prstGeom>
          <a:noFill/>
        </p:spPr>
        <p:txBody>
          <a:bodyPr wrap="square">
            <a:spAutoFit/>
          </a:bodyPr>
          <a:lstStyle/>
          <a:p>
            <a:r>
              <a:rPr lang="nl-NL" dirty="0"/>
              <a:t>Een persona is een fictieve maar realistische beschrijving van een typische of een beoogde gebruiker van een product of dienst. Het is dus niet een representatie van een werkelijk levend mens. Het is geen een-op-</a:t>
            </a:r>
            <a:r>
              <a:rPr lang="nl-NL" dirty="0" err="1"/>
              <a:t>eenbeschrijving</a:t>
            </a:r>
            <a:r>
              <a:rPr lang="nl-NL" dirty="0"/>
              <a:t> van een gebruiker. De persona representeert een groep typische gebruikers. </a:t>
            </a:r>
          </a:p>
        </p:txBody>
      </p:sp>
      <p:pic>
        <p:nvPicPr>
          <p:cNvPr id="7" name="Afbeelding 6">
            <a:extLst>
              <a:ext uri="{FF2B5EF4-FFF2-40B4-BE49-F238E27FC236}">
                <a16:creationId xmlns:a16="http://schemas.microsoft.com/office/drawing/2014/main" id="{8BAA9AF2-A086-98F6-9ADE-654059EC0DEF}"/>
              </a:ext>
            </a:extLst>
          </p:cNvPr>
          <p:cNvPicPr>
            <a:picLocks noChangeAspect="1"/>
          </p:cNvPicPr>
          <p:nvPr/>
        </p:nvPicPr>
        <p:blipFill>
          <a:blip r:embed="rId4"/>
          <a:stretch>
            <a:fillRect/>
          </a:stretch>
        </p:blipFill>
        <p:spPr>
          <a:xfrm>
            <a:off x="1973529" y="2769124"/>
            <a:ext cx="2400508" cy="3200677"/>
          </a:xfrm>
          <a:prstGeom prst="rect">
            <a:avLst/>
          </a:prstGeom>
        </p:spPr>
      </p:pic>
      <p:pic>
        <p:nvPicPr>
          <p:cNvPr id="8" name="Afbeelding 7">
            <a:extLst>
              <a:ext uri="{FF2B5EF4-FFF2-40B4-BE49-F238E27FC236}">
                <a16:creationId xmlns:a16="http://schemas.microsoft.com/office/drawing/2014/main" id="{4C770264-DCCA-386C-59DB-CDA7F8B480D7}"/>
              </a:ext>
            </a:extLst>
          </p:cNvPr>
          <p:cNvPicPr>
            <a:picLocks noChangeAspect="1"/>
          </p:cNvPicPr>
          <p:nvPr/>
        </p:nvPicPr>
        <p:blipFill>
          <a:blip r:embed="rId5"/>
          <a:stretch>
            <a:fillRect/>
          </a:stretch>
        </p:blipFill>
        <p:spPr>
          <a:xfrm>
            <a:off x="4572000" y="2769124"/>
            <a:ext cx="2400508" cy="3200677"/>
          </a:xfrm>
          <a:prstGeom prst="rect">
            <a:avLst/>
          </a:prstGeom>
        </p:spPr>
      </p:pic>
    </p:spTree>
    <p:extLst>
      <p:ext uri="{BB962C8B-B14F-4D97-AF65-F5344CB8AC3E}">
        <p14:creationId xmlns:p14="http://schemas.microsoft.com/office/powerpoint/2010/main" val="2222073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rws_RIS-CoMa_VDEF_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kstvak 4"/>
          <p:cNvSpPr txBox="1"/>
          <p:nvPr/>
        </p:nvSpPr>
        <p:spPr>
          <a:xfrm>
            <a:off x="775026" y="1354665"/>
            <a:ext cx="7606974" cy="276999"/>
          </a:xfrm>
          <a:prstGeom prst="rect">
            <a:avLst/>
          </a:prstGeom>
          <a:noFill/>
        </p:spPr>
        <p:txBody>
          <a:bodyPr wrap="square" lIns="0" tIns="0" rIns="0" bIns="0" rtlCol="0">
            <a:spAutoFit/>
          </a:bodyPr>
          <a:lstStyle/>
          <a:p>
            <a:r>
              <a:rPr lang="nl-NL"/>
              <a:t>Tekst</a:t>
            </a:r>
          </a:p>
        </p:txBody>
      </p:sp>
      <p:pic>
        <p:nvPicPr>
          <p:cNvPr id="2" name="Afbeelding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3340"/>
            <a:ext cx="9144000" cy="6858000"/>
          </a:xfrm>
          <a:prstGeom prst="rect">
            <a:avLst/>
          </a:prstGeom>
        </p:spPr>
      </p:pic>
      <p:sp>
        <p:nvSpPr>
          <p:cNvPr id="3" name="Ovaal 2">
            <a:extLst>
              <a:ext uri="{FF2B5EF4-FFF2-40B4-BE49-F238E27FC236}">
                <a16:creationId xmlns:a16="http://schemas.microsoft.com/office/drawing/2014/main" id="{2B0DC90E-45F7-9025-6E87-BA8088790971}"/>
              </a:ext>
            </a:extLst>
          </p:cNvPr>
          <p:cNvSpPr/>
          <p:nvPr/>
        </p:nvSpPr>
        <p:spPr>
          <a:xfrm>
            <a:off x="762000" y="1493164"/>
            <a:ext cx="7390615" cy="455314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2400" b="1" dirty="0"/>
              <a:t>Vervolgstappen:</a:t>
            </a:r>
          </a:p>
          <a:p>
            <a:pPr marL="285750" indent="-285750">
              <a:buFont typeface="Arial" panose="020B0604020202020204" pitchFamily="34" charset="0"/>
              <a:buChar char="•"/>
            </a:pPr>
            <a:r>
              <a:rPr lang="nl-NL" dirty="0" err="1"/>
              <a:t>Persona’s</a:t>
            </a:r>
            <a:r>
              <a:rPr lang="nl-NL" dirty="0"/>
              <a:t> laten verbeteren door jongeren en ouders</a:t>
            </a:r>
          </a:p>
          <a:p>
            <a:pPr marL="285750" indent="-285750">
              <a:buFont typeface="Arial" panose="020B0604020202020204" pitchFamily="34" charset="0"/>
              <a:buChar char="•"/>
            </a:pPr>
            <a:r>
              <a:rPr lang="nl-NL" dirty="0"/>
              <a:t>(verder) Definiëren/ verkennen welke expertise in de regio beschikbaar is voor deze jeugdigen</a:t>
            </a:r>
          </a:p>
          <a:p>
            <a:pPr marL="285750" indent="-285750">
              <a:buFont typeface="Arial" panose="020B0604020202020204" pitchFamily="34" charset="0"/>
              <a:buChar char="•"/>
            </a:pPr>
            <a:r>
              <a:rPr lang="nl-NL" dirty="0"/>
              <a:t>(verder) Definiëren/ verkennen wat aanvullend nodig is (op kwaliteit, samenwerking, visie en overtuigingen, voorzieningen en diensten, kwantiteit, </a:t>
            </a:r>
            <a:r>
              <a:rPr lang="nl-NL" dirty="0" err="1"/>
              <a:t>enz</a:t>
            </a:r>
            <a:r>
              <a:rPr lang="nl-NL" dirty="0"/>
              <a:t>…)</a:t>
            </a:r>
          </a:p>
          <a:p>
            <a:pPr marL="285750" indent="-285750">
              <a:buFont typeface="Arial" panose="020B0604020202020204" pitchFamily="34" charset="0"/>
              <a:buChar char="•"/>
            </a:pPr>
            <a:r>
              <a:rPr lang="nl-NL" dirty="0"/>
              <a:t>(verder) verkennen wat we NIET meer doen vanuit jeugdwetmiddelen</a:t>
            </a:r>
          </a:p>
        </p:txBody>
      </p:sp>
    </p:spTree>
    <p:extLst>
      <p:ext uri="{BB962C8B-B14F-4D97-AF65-F5344CB8AC3E}">
        <p14:creationId xmlns:p14="http://schemas.microsoft.com/office/powerpoint/2010/main" val="96065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rws_RIS-CoMa_VDEF_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kstvak 4"/>
          <p:cNvSpPr txBox="1"/>
          <p:nvPr/>
        </p:nvSpPr>
        <p:spPr>
          <a:xfrm>
            <a:off x="775026" y="1354665"/>
            <a:ext cx="7606974" cy="276999"/>
          </a:xfrm>
          <a:prstGeom prst="rect">
            <a:avLst/>
          </a:prstGeom>
          <a:noFill/>
        </p:spPr>
        <p:txBody>
          <a:bodyPr wrap="square" lIns="0" tIns="0" rIns="0" bIns="0" rtlCol="0">
            <a:spAutoFit/>
          </a:bodyPr>
          <a:lstStyle/>
          <a:p>
            <a:r>
              <a:rPr lang="nl-NL"/>
              <a:t>Tekst</a:t>
            </a:r>
          </a:p>
        </p:txBody>
      </p:sp>
      <p:pic>
        <p:nvPicPr>
          <p:cNvPr id="2" name="Afbeelding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ekstvak 6"/>
          <p:cNvSpPr txBox="1"/>
          <p:nvPr/>
        </p:nvSpPr>
        <p:spPr>
          <a:xfrm>
            <a:off x="1138171" y="1354665"/>
            <a:ext cx="5192829" cy="338554"/>
          </a:xfrm>
          <a:prstGeom prst="rect">
            <a:avLst/>
          </a:prstGeom>
          <a:noFill/>
        </p:spPr>
        <p:txBody>
          <a:bodyPr wrap="square" lIns="0" tIns="0" rIns="0" bIns="0" rtlCol="0">
            <a:spAutoFit/>
          </a:bodyPr>
          <a:lstStyle/>
          <a:p>
            <a:r>
              <a:rPr lang="nl-NL" sz="2200" b="1">
                <a:solidFill>
                  <a:srgbClr val="2E77B1"/>
                </a:solidFill>
              </a:rPr>
              <a:t>Titel</a:t>
            </a:r>
          </a:p>
        </p:txBody>
      </p:sp>
      <p:sp>
        <p:nvSpPr>
          <p:cNvPr id="6" name="Tekstvak 5"/>
          <p:cNvSpPr txBox="1"/>
          <p:nvPr/>
        </p:nvSpPr>
        <p:spPr>
          <a:xfrm>
            <a:off x="1138171" y="1933655"/>
            <a:ext cx="5192829" cy="276999"/>
          </a:xfrm>
          <a:prstGeom prst="rect">
            <a:avLst/>
          </a:prstGeom>
          <a:noFill/>
        </p:spPr>
        <p:txBody>
          <a:bodyPr wrap="square" lIns="0" tIns="0" rIns="0" bIns="0" rtlCol="0">
            <a:spAutoFit/>
          </a:bodyPr>
          <a:lstStyle/>
          <a:p>
            <a:r>
              <a:rPr lang="nl-NL">
                <a:solidFill>
                  <a:srgbClr val="1B2831"/>
                </a:solidFill>
              </a:rPr>
              <a:t>tekst</a:t>
            </a:r>
          </a:p>
        </p:txBody>
      </p:sp>
      <p:pic>
        <p:nvPicPr>
          <p:cNvPr id="3" name="Afbeelding 2">
            <a:extLst>
              <a:ext uri="{FF2B5EF4-FFF2-40B4-BE49-F238E27FC236}">
                <a16:creationId xmlns:a16="http://schemas.microsoft.com/office/drawing/2014/main" id="{FE857A37-DA9F-7A27-83F4-91F3B47ACE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767" y="0"/>
            <a:ext cx="9144000" cy="6858000"/>
          </a:xfrm>
          <a:prstGeom prst="rect">
            <a:avLst/>
          </a:prstGeom>
        </p:spPr>
      </p:pic>
      <p:pic>
        <p:nvPicPr>
          <p:cNvPr id="9" name="Afbeelding 8">
            <a:extLst>
              <a:ext uri="{FF2B5EF4-FFF2-40B4-BE49-F238E27FC236}">
                <a16:creationId xmlns:a16="http://schemas.microsoft.com/office/drawing/2014/main" id="{686F6511-FC2E-0654-26B8-0AE7E74E6E90}"/>
              </a:ext>
            </a:extLst>
          </p:cNvPr>
          <p:cNvPicPr>
            <a:picLocks noChangeAspect="1"/>
          </p:cNvPicPr>
          <p:nvPr/>
        </p:nvPicPr>
        <p:blipFill>
          <a:blip r:embed="rId5"/>
          <a:stretch>
            <a:fillRect/>
          </a:stretch>
        </p:blipFill>
        <p:spPr>
          <a:xfrm>
            <a:off x="5354424" y="1"/>
            <a:ext cx="3716171" cy="3544478"/>
          </a:xfrm>
          <a:prstGeom prst="rect">
            <a:avLst/>
          </a:prstGeom>
        </p:spPr>
      </p:pic>
      <p:pic>
        <p:nvPicPr>
          <p:cNvPr id="11" name="Afbeelding 10">
            <a:extLst>
              <a:ext uri="{FF2B5EF4-FFF2-40B4-BE49-F238E27FC236}">
                <a16:creationId xmlns:a16="http://schemas.microsoft.com/office/drawing/2014/main" id="{E962896A-71B0-9F21-9575-63C529B3D7C1}"/>
              </a:ext>
            </a:extLst>
          </p:cNvPr>
          <p:cNvPicPr>
            <a:picLocks noChangeAspect="1"/>
          </p:cNvPicPr>
          <p:nvPr/>
        </p:nvPicPr>
        <p:blipFill>
          <a:blip r:embed="rId6"/>
          <a:stretch>
            <a:fillRect/>
          </a:stretch>
        </p:blipFill>
        <p:spPr>
          <a:xfrm>
            <a:off x="50816" y="3989832"/>
            <a:ext cx="4788057" cy="2419467"/>
          </a:xfrm>
          <a:prstGeom prst="rect">
            <a:avLst/>
          </a:prstGeom>
        </p:spPr>
      </p:pic>
      <p:pic>
        <p:nvPicPr>
          <p:cNvPr id="13" name="Afbeelding 12">
            <a:extLst>
              <a:ext uri="{FF2B5EF4-FFF2-40B4-BE49-F238E27FC236}">
                <a16:creationId xmlns:a16="http://schemas.microsoft.com/office/drawing/2014/main" id="{E946C9FE-2120-6A2D-88E6-E2E531173126}"/>
              </a:ext>
            </a:extLst>
          </p:cNvPr>
          <p:cNvPicPr>
            <a:picLocks noChangeAspect="1"/>
          </p:cNvPicPr>
          <p:nvPr/>
        </p:nvPicPr>
        <p:blipFill>
          <a:blip r:embed="rId7"/>
          <a:stretch>
            <a:fillRect/>
          </a:stretch>
        </p:blipFill>
        <p:spPr>
          <a:xfrm>
            <a:off x="46785" y="1402999"/>
            <a:ext cx="9144000" cy="2202458"/>
          </a:xfrm>
          <a:prstGeom prst="rect">
            <a:avLst/>
          </a:prstGeom>
        </p:spPr>
      </p:pic>
      <p:pic>
        <p:nvPicPr>
          <p:cNvPr id="15" name="Afbeelding 14">
            <a:extLst>
              <a:ext uri="{FF2B5EF4-FFF2-40B4-BE49-F238E27FC236}">
                <a16:creationId xmlns:a16="http://schemas.microsoft.com/office/drawing/2014/main" id="{05E48E71-F997-6CDF-6CF6-5D0046C5C4F0}"/>
              </a:ext>
            </a:extLst>
          </p:cNvPr>
          <p:cNvPicPr>
            <a:picLocks noChangeAspect="1"/>
          </p:cNvPicPr>
          <p:nvPr/>
        </p:nvPicPr>
        <p:blipFill>
          <a:blip r:embed="rId8"/>
          <a:stretch>
            <a:fillRect/>
          </a:stretch>
        </p:blipFill>
        <p:spPr>
          <a:xfrm>
            <a:off x="2143567" y="4633736"/>
            <a:ext cx="6877050" cy="2324100"/>
          </a:xfrm>
          <a:prstGeom prst="rect">
            <a:avLst/>
          </a:prstGeom>
        </p:spPr>
      </p:pic>
      <p:pic>
        <p:nvPicPr>
          <p:cNvPr id="17" name="Afbeelding 16">
            <a:extLst>
              <a:ext uri="{FF2B5EF4-FFF2-40B4-BE49-F238E27FC236}">
                <a16:creationId xmlns:a16="http://schemas.microsoft.com/office/drawing/2014/main" id="{4F982CB7-EBE6-7093-BA1B-76F03C371597}"/>
              </a:ext>
            </a:extLst>
          </p:cNvPr>
          <p:cNvPicPr>
            <a:picLocks noChangeAspect="1"/>
          </p:cNvPicPr>
          <p:nvPr/>
        </p:nvPicPr>
        <p:blipFill>
          <a:blip r:embed="rId9"/>
          <a:stretch>
            <a:fillRect/>
          </a:stretch>
        </p:blipFill>
        <p:spPr>
          <a:xfrm>
            <a:off x="21767" y="-11828"/>
            <a:ext cx="4267429" cy="1705047"/>
          </a:xfrm>
          <a:prstGeom prst="rect">
            <a:avLst/>
          </a:prstGeom>
        </p:spPr>
      </p:pic>
      <p:pic>
        <p:nvPicPr>
          <p:cNvPr id="19" name="Afbeelding 18">
            <a:extLst>
              <a:ext uri="{FF2B5EF4-FFF2-40B4-BE49-F238E27FC236}">
                <a16:creationId xmlns:a16="http://schemas.microsoft.com/office/drawing/2014/main" id="{71D1D3F6-1AEE-4B6E-5750-7CBC0D43DFE9}"/>
              </a:ext>
            </a:extLst>
          </p:cNvPr>
          <p:cNvPicPr>
            <a:picLocks noChangeAspect="1"/>
          </p:cNvPicPr>
          <p:nvPr/>
        </p:nvPicPr>
        <p:blipFill>
          <a:blip r:embed="rId10"/>
          <a:stretch>
            <a:fillRect/>
          </a:stretch>
        </p:blipFill>
        <p:spPr>
          <a:xfrm>
            <a:off x="5034823" y="2936511"/>
            <a:ext cx="4971809" cy="2324100"/>
          </a:xfrm>
          <a:prstGeom prst="rect">
            <a:avLst/>
          </a:prstGeom>
        </p:spPr>
      </p:pic>
    </p:spTree>
    <p:extLst>
      <p:ext uri="{BB962C8B-B14F-4D97-AF65-F5344CB8AC3E}">
        <p14:creationId xmlns:p14="http://schemas.microsoft.com/office/powerpoint/2010/main" val="1249858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rws_RIS-CoMa_VDEF_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kstvak 4"/>
          <p:cNvSpPr txBox="1"/>
          <p:nvPr/>
        </p:nvSpPr>
        <p:spPr>
          <a:xfrm>
            <a:off x="775026" y="1354665"/>
            <a:ext cx="7606974" cy="276999"/>
          </a:xfrm>
          <a:prstGeom prst="rect">
            <a:avLst/>
          </a:prstGeom>
          <a:noFill/>
        </p:spPr>
        <p:txBody>
          <a:bodyPr wrap="square" lIns="0" tIns="0" rIns="0" bIns="0" rtlCol="0">
            <a:spAutoFit/>
          </a:bodyPr>
          <a:lstStyle/>
          <a:p>
            <a:r>
              <a:rPr lang="nl-NL"/>
              <a:t>Tekst</a:t>
            </a:r>
          </a:p>
        </p:txBody>
      </p:sp>
      <p:pic>
        <p:nvPicPr>
          <p:cNvPr id="2" name="Afbeelding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131"/>
            <a:ext cx="9144000" cy="6858000"/>
          </a:xfrm>
          <a:prstGeom prst="rect">
            <a:avLst/>
          </a:prstGeom>
        </p:spPr>
      </p:pic>
      <p:pic>
        <p:nvPicPr>
          <p:cNvPr id="10" name="Afbeelding 9">
            <a:extLst>
              <a:ext uri="{FF2B5EF4-FFF2-40B4-BE49-F238E27FC236}">
                <a16:creationId xmlns:a16="http://schemas.microsoft.com/office/drawing/2014/main" id="{83A335CF-1F9E-E52C-D343-811CB10633BE}"/>
              </a:ext>
            </a:extLst>
          </p:cNvPr>
          <p:cNvPicPr>
            <a:picLocks noChangeAspect="1"/>
          </p:cNvPicPr>
          <p:nvPr/>
        </p:nvPicPr>
        <p:blipFill>
          <a:blip r:embed="rId4"/>
          <a:stretch>
            <a:fillRect/>
          </a:stretch>
        </p:blipFill>
        <p:spPr>
          <a:xfrm>
            <a:off x="4542338" y="-55686"/>
            <a:ext cx="4601662" cy="3270234"/>
          </a:xfrm>
          <a:prstGeom prst="rect">
            <a:avLst/>
          </a:prstGeom>
        </p:spPr>
      </p:pic>
      <p:pic>
        <p:nvPicPr>
          <p:cNvPr id="12" name="Afbeelding 11">
            <a:extLst>
              <a:ext uri="{FF2B5EF4-FFF2-40B4-BE49-F238E27FC236}">
                <a16:creationId xmlns:a16="http://schemas.microsoft.com/office/drawing/2014/main" id="{1053AFBA-A9F2-4951-BE96-332114471D44}"/>
              </a:ext>
            </a:extLst>
          </p:cNvPr>
          <p:cNvPicPr>
            <a:picLocks noChangeAspect="1"/>
          </p:cNvPicPr>
          <p:nvPr/>
        </p:nvPicPr>
        <p:blipFill>
          <a:blip r:embed="rId5"/>
          <a:stretch>
            <a:fillRect/>
          </a:stretch>
        </p:blipFill>
        <p:spPr>
          <a:xfrm>
            <a:off x="103268" y="3848926"/>
            <a:ext cx="4675481" cy="2967770"/>
          </a:xfrm>
          <a:prstGeom prst="rect">
            <a:avLst/>
          </a:prstGeom>
        </p:spPr>
      </p:pic>
      <p:sp>
        <p:nvSpPr>
          <p:cNvPr id="7" name="Ovaal 6">
            <a:extLst>
              <a:ext uri="{FF2B5EF4-FFF2-40B4-BE49-F238E27FC236}">
                <a16:creationId xmlns:a16="http://schemas.microsoft.com/office/drawing/2014/main" id="{6A13C95D-3267-7593-36AF-438806AC6282}"/>
              </a:ext>
            </a:extLst>
          </p:cNvPr>
          <p:cNvSpPr/>
          <p:nvPr/>
        </p:nvSpPr>
        <p:spPr>
          <a:xfrm>
            <a:off x="1340283" y="2326873"/>
            <a:ext cx="6598763" cy="2256383"/>
          </a:xfrm>
          <a:prstGeom prst="ellipse">
            <a:avLst/>
          </a:prstGeom>
          <a:solidFill>
            <a:schemeClr val="bg1"/>
          </a:solidFill>
          <a:ln w="76200"/>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2400" dirty="0">
                <a:solidFill>
                  <a:schemeClr val="tx1"/>
                </a:solidFill>
              </a:rPr>
              <a:t>Jeugdhulp is beter beschikbaar en beter georganiseerd voor </a:t>
            </a:r>
            <a:r>
              <a:rPr lang="nl-NL" sz="2400" b="1" dirty="0">
                <a:solidFill>
                  <a:schemeClr val="tx1"/>
                </a:solidFill>
              </a:rPr>
              <a:t>meest kwetsbare jeugdige/gezinnen </a:t>
            </a:r>
          </a:p>
        </p:txBody>
      </p:sp>
      <p:sp>
        <p:nvSpPr>
          <p:cNvPr id="13" name="Pijl: rechts 12">
            <a:extLst>
              <a:ext uri="{FF2B5EF4-FFF2-40B4-BE49-F238E27FC236}">
                <a16:creationId xmlns:a16="http://schemas.microsoft.com/office/drawing/2014/main" id="{1535CA23-7A63-FAFE-5166-102BC0C76B48}"/>
              </a:ext>
            </a:extLst>
          </p:cNvPr>
          <p:cNvSpPr/>
          <p:nvPr/>
        </p:nvSpPr>
        <p:spPr>
          <a:xfrm rot="2345978">
            <a:off x="-78314" y="647568"/>
            <a:ext cx="3603994" cy="1865487"/>
          </a:xfrm>
          <a:prstGeom prst="rightArrow">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2000" dirty="0">
                <a:solidFill>
                  <a:schemeClr val="tx1"/>
                </a:solidFill>
              </a:rPr>
              <a:t>Hervormingsagenda Jeugd</a:t>
            </a:r>
          </a:p>
        </p:txBody>
      </p:sp>
      <p:sp>
        <p:nvSpPr>
          <p:cNvPr id="14" name="Pijl: rechts 13">
            <a:extLst>
              <a:ext uri="{FF2B5EF4-FFF2-40B4-BE49-F238E27FC236}">
                <a16:creationId xmlns:a16="http://schemas.microsoft.com/office/drawing/2014/main" id="{6ED545E6-2D16-C4F2-E133-14226B2424A5}"/>
              </a:ext>
            </a:extLst>
          </p:cNvPr>
          <p:cNvSpPr/>
          <p:nvPr/>
        </p:nvSpPr>
        <p:spPr>
          <a:xfrm rot="619734">
            <a:off x="-42535" y="2872818"/>
            <a:ext cx="2500132" cy="1112363"/>
          </a:xfrm>
          <a:prstGeom prst="rightArrow">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200" dirty="0">
                <a:solidFill>
                  <a:schemeClr val="tx1"/>
                </a:solidFill>
              </a:rPr>
              <a:t>Toekomstscenario Kind en gezinsbescherming</a:t>
            </a:r>
          </a:p>
        </p:txBody>
      </p:sp>
      <p:sp>
        <p:nvSpPr>
          <p:cNvPr id="17" name="Pijl: links 16">
            <a:extLst>
              <a:ext uri="{FF2B5EF4-FFF2-40B4-BE49-F238E27FC236}">
                <a16:creationId xmlns:a16="http://schemas.microsoft.com/office/drawing/2014/main" id="{458158A1-A5B6-3056-DD37-6C0E2866186D}"/>
              </a:ext>
            </a:extLst>
          </p:cNvPr>
          <p:cNvSpPr/>
          <p:nvPr/>
        </p:nvSpPr>
        <p:spPr>
          <a:xfrm rot="3463169">
            <a:off x="4584202" y="4682776"/>
            <a:ext cx="2754090" cy="1480008"/>
          </a:xfrm>
          <a:prstGeom prst="leftArrow">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200" dirty="0">
                <a:solidFill>
                  <a:schemeClr val="tx1"/>
                </a:solidFill>
              </a:rPr>
              <a:t>Verbeterplan Passend Onderwijs</a:t>
            </a:r>
          </a:p>
        </p:txBody>
      </p:sp>
      <p:sp>
        <p:nvSpPr>
          <p:cNvPr id="16" name="Pijl: links 15">
            <a:extLst>
              <a:ext uri="{FF2B5EF4-FFF2-40B4-BE49-F238E27FC236}">
                <a16:creationId xmlns:a16="http://schemas.microsoft.com/office/drawing/2014/main" id="{7CBCC0E2-3E12-E7AB-41F3-101EDC0412F9}"/>
              </a:ext>
            </a:extLst>
          </p:cNvPr>
          <p:cNvSpPr/>
          <p:nvPr/>
        </p:nvSpPr>
        <p:spPr>
          <a:xfrm rot="1864427">
            <a:off x="6220121" y="3481039"/>
            <a:ext cx="3015164" cy="2415897"/>
          </a:xfrm>
          <a:prstGeom prst="leftArrow">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600" dirty="0">
                <a:solidFill>
                  <a:schemeClr val="tx1"/>
                </a:solidFill>
              </a:rPr>
              <a:t>Programma Passend jeugdhulplandschap</a:t>
            </a:r>
          </a:p>
        </p:txBody>
      </p:sp>
      <p:sp>
        <p:nvSpPr>
          <p:cNvPr id="19" name="Pijl: rechts 18">
            <a:extLst>
              <a:ext uri="{FF2B5EF4-FFF2-40B4-BE49-F238E27FC236}">
                <a16:creationId xmlns:a16="http://schemas.microsoft.com/office/drawing/2014/main" id="{66CFABC6-F067-A3E9-74EE-6DB1D412516B}"/>
              </a:ext>
            </a:extLst>
          </p:cNvPr>
          <p:cNvSpPr/>
          <p:nvPr/>
        </p:nvSpPr>
        <p:spPr>
          <a:xfrm rot="2928166">
            <a:off x="2307771" y="484127"/>
            <a:ext cx="3248298" cy="1865487"/>
          </a:xfrm>
          <a:prstGeom prst="rightArrow">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200" dirty="0">
                <a:solidFill>
                  <a:schemeClr val="tx1"/>
                </a:solidFill>
              </a:rPr>
              <a:t>Wetsvoorstel meervoudige problematiek sociaal domein</a:t>
            </a:r>
          </a:p>
        </p:txBody>
      </p:sp>
    </p:spTree>
    <p:extLst>
      <p:ext uri="{BB962C8B-B14F-4D97-AF65-F5344CB8AC3E}">
        <p14:creationId xmlns:p14="http://schemas.microsoft.com/office/powerpoint/2010/main" val="571512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rws_RIS-CoMa_VDEF_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kstvak 4"/>
          <p:cNvSpPr txBox="1"/>
          <p:nvPr/>
        </p:nvSpPr>
        <p:spPr>
          <a:xfrm>
            <a:off x="775026" y="1354665"/>
            <a:ext cx="7606974" cy="276999"/>
          </a:xfrm>
          <a:prstGeom prst="rect">
            <a:avLst/>
          </a:prstGeom>
          <a:noFill/>
        </p:spPr>
        <p:txBody>
          <a:bodyPr wrap="square" lIns="0" tIns="0" rIns="0" bIns="0" rtlCol="0">
            <a:spAutoFit/>
          </a:bodyPr>
          <a:lstStyle/>
          <a:p>
            <a:r>
              <a:rPr lang="nl-NL"/>
              <a:t>Tekst</a:t>
            </a:r>
          </a:p>
        </p:txBody>
      </p:sp>
      <p:pic>
        <p:nvPicPr>
          <p:cNvPr id="2" name="Afbeelding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900"/>
            <a:ext cx="9144000" cy="6858000"/>
          </a:xfrm>
          <a:prstGeom prst="rect">
            <a:avLst/>
          </a:prstGeom>
        </p:spPr>
      </p:pic>
      <p:sp>
        <p:nvSpPr>
          <p:cNvPr id="3" name="Ovaal 2">
            <a:extLst>
              <a:ext uri="{FF2B5EF4-FFF2-40B4-BE49-F238E27FC236}">
                <a16:creationId xmlns:a16="http://schemas.microsoft.com/office/drawing/2014/main" id="{B2B20C2E-157A-1776-D5F9-3389FE88EA62}"/>
              </a:ext>
            </a:extLst>
          </p:cNvPr>
          <p:cNvSpPr/>
          <p:nvPr/>
        </p:nvSpPr>
        <p:spPr>
          <a:xfrm>
            <a:off x="1941083" y="2551533"/>
            <a:ext cx="5261834" cy="1754933"/>
          </a:xfrm>
          <a:prstGeom prst="ellipse">
            <a:avLst/>
          </a:prstGeom>
          <a:solidFill>
            <a:schemeClr val="bg1"/>
          </a:solidFill>
          <a:ln w="76200"/>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2400" dirty="0">
                <a:solidFill>
                  <a:schemeClr val="tx1"/>
                </a:solidFill>
              </a:rPr>
              <a:t>…uit de praktijk</a:t>
            </a:r>
            <a:endParaRPr lang="nl-NL" sz="2400" b="1" dirty="0">
              <a:solidFill>
                <a:schemeClr val="tx1"/>
              </a:solidFill>
            </a:endParaRPr>
          </a:p>
        </p:txBody>
      </p:sp>
      <p:sp>
        <p:nvSpPr>
          <p:cNvPr id="6" name="Tekstballon: ovaal 5">
            <a:extLst>
              <a:ext uri="{FF2B5EF4-FFF2-40B4-BE49-F238E27FC236}">
                <a16:creationId xmlns:a16="http://schemas.microsoft.com/office/drawing/2014/main" id="{F7183CDC-73AE-B91A-CB0F-531E47B319F7}"/>
              </a:ext>
            </a:extLst>
          </p:cNvPr>
          <p:cNvSpPr/>
          <p:nvPr/>
        </p:nvSpPr>
        <p:spPr>
          <a:xfrm>
            <a:off x="6093250" y="1458123"/>
            <a:ext cx="3050750" cy="1396049"/>
          </a:xfrm>
          <a:prstGeom prst="wedgeEllipse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400" dirty="0"/>
              <a:t>‘De doelgroep wordt steeds complexer’ </a:t>
            </a:r>
          </a:p>
        </p:txBody>
      </p:sp>
      <p:sp>
        <p:nvSpPr>
          <p:cNvPr id="7" name="Tekstballon: ovaal 6">
            <a:extLst>
              <a:ext uri="{FF2B5EF4-FFF2-40B4-BE49-F238E27FC236}">
                <a16:creationId xmlns:a16="http://schemas.microsoft.com/office/drawing/2014/main" id="{AB4A0E47-1002-112A-6DC6-7FF86A76C835}"/>
              </a:ext>
            </a:extLst>
          </p:cNvPr>
          <p:cNvSpPr/>
          <p:nvPr/>
        </p:nvSpPr>
        <p:spPr>
          <a:xfrm>
            <a:off x="5759777" y="3738918"/>
            <a:ext cx="3384223" cy="1505306"/>
          </a:xfrm>
          <a:prstGeom prst="wedgeEllipseCallout">
            <a:avLst>
              <a:gd name="adj1" fmla="val -41199"/>
              <a:gd name="adj2" fmla="val -441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NL" dirty="0"/>
              <a:t>‘Het ligt aan de context, niet aan het kind’</a:t>
            </a:r>
          </a:p>
        </p:txBody>
      </p:sp>
      <p:sp>
        <p:nvSpPr>
          <p:cNvPr id="8" name="Gedachtewolkje: wolk 7">
            <a:extLst>
              <a:ext uri="{FF2B5EF4-FFF2-40B4-BE49-F238E27FC236}">
                <a16:creationId xmlns:a16="http://schemas.microsoft.com/office/drawing/2014/main" id="{37B3D6AF-BEF8-7B8D-6763-B7F38AB5A4E9}"/>
              </a:ext>
            </a:extLst>
          </p:cNvPr>
          <p:cNvSpPr/>
          <p:nvPr/>
        </p:nvSpPr>
        <p:spPr>
          <a:xfrm>
            <a:off x="6687532" y="137546"/>
            <a:ext cx="2103748" cy="988203"/>
          </a:xfrm>
          <a:prstGeom prst="cloud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200" dirty="0"/>
              <a:t>…hoor ik al 20 jaar, maar ik hou </a:t>
            </a:r>
            <a:r>
              <a:rPr lang="nl-NL" sz="1200" dirty="0" err="1"/>
              <a:t>mn</a:t>
            </a:r>
            <a:r>
              <a:rPr lang="nl-NL" sz="1200" dirty="0"/>
              <a:t> mond…</a:t>
            </a:r>
          </a:p>
        </p:txBody>
      </p:sp>
      <p:sp>
        <p:nvSpPr>
          <p:cNvPr id="10" name="Tekstballon: ovaal 9">
            <a:extLst>
              <a:ext uri="{FF2B5EF4-FFF2-40B4-BE49-F238E27FC236}">
                <a16:creationId xmlns:a16="http://schemas.microsoft.com/office/drawing/2014/main" id="{AC84AB9A-6C5A-7C8E-FE58-2875BCC11DAE}"/>
              </a:ext>
            </a:extLst>
          </p:cNvPr>
          <p:cNvSpPr/>
          <p:nvPr/>
        </p:nvSpPr>
        <p:spPr>
          <a:xfrm>
            <a:off x="352720" y="1603381"/>
            <a:ext cx="2747521" cy="1064487"/>
          </a:xfrm>
          <a:prstGeom prst="wedgeEllipseCallout">
            <a:avLst>
              <a:gd name="adj1" fmla="val 31388"/>
              <a:gd name="adj2" fmla="val 60474"/>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400" dirty="0"/>
              <a:t>‘Zo kan ik de veiligheid niet meer garanderen!’</a:t>
            </a:r>
          </a:p>
        </p:txBody>
      </p:sp>
      <p:sp>
        <p:nvSpPr>
          <p:cNvPr id="11" name="Tekstballon: ovaal 10">
            <a:extLst>
              <a:ext uri="{FF2B5EF4-FFF2-40B4-BE49-F238E27FC236}">
                <a16:creationId xmlns:a16="http://schemas.microsoft.com/office/drawing/2014/main" id="{B0958345-3F6E-C817-E6A3-803482D90116}"/>
              </a:ext>
            </a:extLst>
          </p:cNvPr>
          <p:cNvSpPr/>
          <p:nvPr/>
        </p:nvSpPr>
        <p:spPr>
          <a:xfrm>
            <a:off x="-24921" y="3452018"/>
            <a:ext cx="2366556" cy="986827"/>
          </a:xfrm>
          <a:prstGeom prst="wedgeEllipseCallout">
            <a:avLst>
              <a:gd name="adj1" fmla="val 58991"/>
              <a:gd name="adj2" fmla="val -32262"/>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400" dirty="0"/>
              <a:t>‘Alles is gewoon wegbezuinigd! ’</a:t>
            </a:r>
          </a:p>
        </p:txBody>
      </p:sp>
      <p:sp>
        <p:nvSpPr>
          <p:cNvPr id="12" name="Gedachtewolkje: wolk 11">
            <a:extLst>
              <a:ext uri="{FF2B5EF4-FFF2-40B4-BE49-F238E27FC236}">
                <a16:creationId xmlns:a16="http://schemas.microsoft.com/office/drawing/2014/main" id="{0959E4C5-408D-F3A8-06AB-06688CF16D72}"/>
              </a:ext>
            </a:extLst>
          </p:cNvPr>
          <p:cNvSpPr/>
          <p:nvPr/>
        </p:nvSpPr>
        <p:spPr>
          <a:xfrm>
            <a:off x="352720" y="34900"/>
            <a:ext cx="1664616" cy="1319765"/>
          </a:xfrm>
          <a:prstGeom prst="cloudCallout">
            <a:avLst>
              <a:gd name="adj1" fmla="val 18242"/>
              <a:gd name="adj2" fmla="val 6941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100" dirty="0"/>
              <a:t>Daar is de rode vlag weer…</a:t>
            </a:r>
          </a:p>
        </p:txBody>
      </p:sp>
      <p:sp>
        <p:nvSpPr>
          <p:cNvPr id="13" name="Gedachtewolkje: wolk 12">
            <a:extLst>
              <a:ext uri="{FF2B5EF4-FFF2-40B4-BE49-F238E27FC236}">
                <a16:creationId xmlns:a16="http://schemas.microsoft.com/office/drawing/2014/main" id="{DEA3A04E-B767-07FD-A729-EF9BF748313F}"/>
              </a:ext>
            </a:extLst>
          </p:cNvPr>
          <p:cNvSpPr/>
          <p:nvPr/>
        </p:nvSpPr>
        <p:spPr>
          <a:xfrm>
            <a:off x="5665509" y="5399878"/>
            <a:ext cx="3125772" cy="1590502"/>
          </a:xfrm>
          <a:prstGeom prst="cloudCallout">
            <a:avLst>
              <a:gd name="adj1" fmla="val 26853"/>
              <a:gd name="adj2" fmla="val -75564"/>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200" dirty="0"/>
              <a:t>… omdat we niet weten hoe de context te verbeteren, blijven we het kind behandelen? Serieus?</a:t>
            </a:r>
          </a:p>
        </p:txBody>
      </p:sp>
      <p:sp>
        <p:nvSpPr>
          <p:cNvPr id="14" name="Gedachtewolkje: wolk 13">
            <a:extLst>
              <a:ext uri="{FF2B5EF4-FFF2-40B4-BE49-F238E27FC236}">
                <a16:creationId xmlns:a16="http://schemas.microsoft.com/office/drawing/2014/main" id="{118D35D3-F422-7FEB-6B02-773654E62D96}"/>
              </a:ext>
            </a:extLst>
          </p:cNvPr>
          <p:cNvSpPr/>
          <p:nvPr/>
        </p:nvSpPr>
        <p:spPr>
          <a:xfrm>
            <a:off x="426102" y="4341366"/>
            <a:ext cx="2686639" cy="1110597"/>
          </a:xfrm>
          <a:prstGeom prst="cloudCallout">
            <a:avLst>
              <a:gd name="adj1" fmla="val -39316"/>
              <a:gd name="adj2" fmla="val -55484"/>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200" dirty="0"/>
              <a:t>Maar we weten toch ook beter wat niet werkt voor deze gastjes… Logisch dat we daar mee stoppen…</a:t>
            </a:r>
          </a:p>
        </p:txBody>
      </p:sp>
      <p:sp>
        <p:nvSpPr>
          <p:cNvPr id="15" name="Tekstballon: ovaal 14">
            <a:extLst>
              <a:ext uri="{FF2B5EF4-FFF2-40B4-BE49-F238E27FC236}">
                <a16:creationId xmlns:a16="http://schemas.microsoft.com/office/drawing/2014/main" id="{77E2C6A5-6D98-D907-96B4-DE480137E6B9}"/>
              </a:ext>
            </a:extLst>
          </p:cNvPr>
          <p:cNvSpPr/>
          <p:nvPr/>
        </p:nvSpPr>
        <p:spPr>
          <a:xfrm>
            <a:off x="3522547" y="1272619"/>
            <a:ext cx="2142962" cy="1146535"/>
          </a:xfrm>
          <a:prstGeom prst="wedgeEllipse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NL" dirty="0"/>
              <a:t>Comorbiditeit</a:t>
            </a:r>
          </a:p>
        </p:txBody>
      </p:sp>
      <p:sp>
        <p:nvSpPr>
          <p:cNvPr id="16" name="Gedachtewolkje: wolk 15">
            <a:extLst>
              <a:ext uri="{FF2B5EF4-FFF2-40B4-BE49-F238E27FC236}">
                <a16:creationId xmlns:a16="http://schemas.microsoft.com/office/drawing/2014/main" id="{AAE78BCC-EAB8-7FFD-8266-95FAD37ECEC1}"/>
              </a:ext>
            </a:extLst>
          </p:cNvPr>
          <p:cNvSpPr/>
          <p:nvPr/>
        </p:nvSpPr>
        <p:spPr>
          <a:xfrm>
            <a:off x="3095921" y="130798"/>
            <a:ext cx="2513028" cy="1091488"/>
          </a:xfrm>
          <a:prstGeom prst="cloudCallout">
            <a:avLst>
              <a:gd name="adj1" fmla="val 17054"/>
              <a:gd name="adj2" fmla="val 6595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100" dirty="0"/>
              <a:t>Maar we plakken ook overal een stempeltje op met de DSM V in ons hand</a:t>
            </a:r>
          </a:p>
        </p:txBody>
      </p:sp>
      <p:sp>
        <p:nvSpPr>
          <p:cNvPr id="17" name="Tekstballon: ovaal 16">
            <a:extLst>
              <a:ext uri="{FF2B5EF4-FFF2-40B4-BE49-F238E27FC236}">
                <a16:creationId xmlns:a16="http://schemas.microsoft.com/office/drawing/2014/main" id="{3148861D-49F6-0B04-BB91-6C72B16BFF25}"/>
              </a:ext>
            </a:extLst>
          </p:cNvPr>
          <p:cNvSpPr/>
          <p:nvPr/>
        </p:nvSpPr>
        <p:spPr>
          <a:xfrm>
            <a:off x="3478492" y="4553146"/>
            <a:ext cx="2017335" cy="1032235"/>
          </a:xfrm>
          <a:prstGeom prst="wedgeEllipseCallout">
            <a:avLst>
              <a:gd name="adj1" fmla="val 9554"/>
              <a:gd name="adj2" fmla="val -82346"/>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100" dirty="0"/>
              <a:t>Er zijn steeds meer kinderen die niet mee kunnen</a:t>
            </a:r>
          </a:p>
        </p:txBody>
      </p:sp>
      <p:sp>
        <p:nvSpPr>
          <p:cNvPr id="18" name="Gedachtewolkje: wolk 17">
            <a:extLst>
              <a:ext uri="{FF2B5EF4-FFF2-40B4-BE49-F238E27FC236}">
                <a16:creationId xmlns:a16="http://schemas.microsoft.com/office/drawing/2014/main" id="{2B0C38F8-6DE0-BF11-B737-E1138352184D}"/>
              </a:ext>
            </a:extLst>
          </p:cNvPr>
          <p:cNvSpPr/>
          <p:nvPr/>
        </p:nvSpPr>
        <p:spPr>
          <a:xfrm>
            <a:off x="2927809" y="5624280"/>
            <a:ext cx="2384981" cy="937488"/>
          </a:xfrm>
          <a:prstGeom prst="cloudCallout">
            <a:avLst>
              <a:gd name="adj1" fmla="val 24520"/>
              <a:gd name="adj2" fmla="val -7093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100" dirty="0"/>
              <a:t>Of is een beetje mee kunnen komen, niet goed genoeg meer… </a:t>
            </a:r>
          </a:p>
        </p:txBody>
      </p:sp>
    </p:spTree>
    <p:extLst>
      <p:ext uri="{BB962C8B-B14F-4D97-AF65-F5344CB8AC3E}">
        <p14:creationId xmlns:p14="http://schemas.microsoft.com/office/powerpoint/2010/main" val="1877776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rws_RIS-CoMa_VDEF_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kstvak 4"/>
          <p:cNvSpPr txBox="1"/>
          <p:nvPr/>
        </p:nvSpPr>
        <p:spPr>
          <a:xfrm>
            <a:off x="775026" y="1354665"/>
            <a:ext cx="7606974" cy="276999"/>
          </a:xfrm>
          <a:prstGeom prst="rect">
            <a:avLst/>
          </a:prstGeom>
          <a:noFill/>
        </p:spPr>
        <p:txBody>
          <a:bodyPr wrap="square" lIns="0" tIns="0" rIns="0" bIns="0" rtlCol="0">
            <a:spAutoFit/>
          </a:bodyPr>
          <a:lstStyle/>
          <a:p>
            <a:r>
              <a:rPr lang="nl-NL"/>
              <a:t>Tekst</a:t>
            </a:r>
          </a:p>
        </p:txBody>
      </p:sp>
      <p:pic>
        <p:nvPicPr>
          <p:cNvPr id="2" name="Afbeelding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3340"/>
            <a:ext cx="9144000" cy="6858000"/>
          </a:xfrm>
          <a:prstGeom prst="rect">
            <a:avLst/>
          </a:prstGeom>
        </p:spPr>
      </p:pic>
      <p:sp>
        <p:nvSpPr>
          <p:cNvPr id="3" name="Rechthoek: afgeronde hoeken 2">
            <a:extLst>
              <a:ext uri="{FF2B5EF4-FFF2-40B4-BE49-F238E27FC236}">
                <a16:creationId xmlns:a16="http://schemas.microsoft.com/office/drawing/2014/main" id="{08828E3C-139F-2B66-0D0A-4FC2BAF1E66F}"/>
              </a:ext>
            </a:extLst>
          </p:cNvPr>
          <p:cNvSpPr/>
          <p:nvPr/>
        </p:nvSpPr>
        <p:spPr>
          <a:xfrm>
            <a:off x="1236711" y="1632491"/>
            <a:ext cx="6683604" cy="328288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NL" dirty="0"/>
              <a:t>Voordat we het gesprek kunnen voeren wat nu nodig is voor deze jeugdigen en hoe we dat doen in tijden van personeelsschaarste en verder oplopende besparingen…. </a:t>
            </a:r>
          </a:p>
          <a:p>
            <a:pPr algn="ctr"/>
            <a:endParaRPr lang="nl-NL" dirty="0"/>
          </a:p>
          <a:p>
            <a:pPr algn="ctr"/>
            <a:r>
              <a:rPr lang="nl-NL" dirty="0"/>
              <a:t>Eerst de vraag: </a:t>
            </a:r>
          </a:p>
          <a:p>
            <a:pPr algn="ctr"/>
            <a:endParaRPr lang="nl-NL" dirty="0"/>
          </a:p>
          <a:p>
            <a:pPr algn="ctr"/>
            <a:r>
              <a:rPr lang="nl-NL" sz="2800" dirty="0"/>
              <a:t>Over </a:t>
            </a:r>
            <a:r>
              <a:rPr lang="nl-NL" sz="2800" b="1" i="1" dirty="0"/>
              <a:t>wie</a:t>
            </a:r>
            <a:r>
              <a:rPr lang="nl-NL" sz="2800" dirty="0"/>
              <a:t> hebben we het nu eigenlijk??</a:t>
            </a:r>
          </a:p>
        </p:txBody>
      </p:sp>
    </p:spTree>
    <p:extLst>
      <p:ext uri="{BB962C8B-B14F-4D97-AF65-F5344CB8AC3E}">
        <p14:creationId xmlns:p14="http://schemas.microsoft.com/office/powerpoint/2010/main" val="311218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rws_RIS-CoMa_VDEF_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kstvak 4"/>
          <p:cNvSpPr txBox="1"/>
          <p:nvPr/>
        </p:nvSpPr>
        <p:spPr>
          <a:xfrm>
            <a:off x="775026" y="1354665"/>
            <a:ext cx="7606974" cy="276999"/>
          </a:xfrm>
          <a:prstGeom prst="rect">
            <a:avLst/>
          </a:prstGeom>
          <a:noFill/>
        </p:spPr>
        <p:txBody>
          <a:bodyPr wrap="square" lIns="0" tIns="0" rIns="0" bIns="0" rtlCol="0">
            <a:spAutoFit/>
          </a:bodyPr>
          <a:lstStyle/>
          <a:p>
            <a:r>
              <a:rPr lang="nl-NL"/>
              <a:t>Tekst</a:t>
            </a:r>
          </a:p>
        </p:txBody>
      </p:sp>
      <p:pic>
        <p:nvPicPr>
          <p:cNvPr id="2" name="Afbeelding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92" y="0"/>
            <a:ext cx="9144000" cy="6858000"/>
          </a:xfrm>
          <a:prstGeom prst="rect">
            <a:avLst/>
          </a:prstGeom>
        </p:spPr>
      </p:pic>
      <p:sp>
        <p:nvSpPr>
          <p:cNvPr id="6" name="Ovaal 5">
            <a:extLst>
              <a:ext uri="{FF2B5EF4-FFF2-40B4-BE49-F238E27FC236}">
                <a16:creationId xmlns:a16="http://schemas.microsoft.com/office/drawing/2014/main" id="{D1FA4510-580A-F253-2B4D-C67756281EE1}"/>
              </a:ext>
            </a:extLst>
          </p:cNvPr>
          <p:cNvSpPr/>
          <p:nvPr/>
        </p:nvSpPr>
        <p:spPr>
          <a:xfrm>
            <a:off x="1852786" y="3037875"/>
            <a:ext cx="5477812" cy="1987472"/>
          </a:xfrm>
          <a:prstGeom prst="ellipse">
            <a:avLst/>
          </a:prstGeom>
          <a:solidFill>
            <a:schemeClr val="bg1"/>
          </a:solidFill>
          <a:ln w="76200"/>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3200" dirty="0">
                <a:solidFill>
                  <a:schemeClr val="tx1"/>
                </a:solidFill>
              </a:rPr>
              <a:t>Geen eenduidige definitie…</a:t>
            </a:r>
            <a:endParaRPr lang="nl-NL" sz="3200" b="1" dirty="0">
              <a:solidFill>
                <a:schemeClr val="tx1"/>
              </a:solidFill>
            </a:endParaRPr>
          </a:p>
        </p:txBody>
      </p:sp>
      <p:sp>
        <p:nvSpPr>
          <p:cNvPr id="8" name="Tekstvak 7">
            <a:extLst>
              <a:ext uri="{FF2B5EF4-FFF2-40B4-BE49-F238E27FC236}">
                <a16:creationId xmlns:a16="http://schemas.microsoft.com/office/drawing/2014/main" id="{E29B51E2-EFD7-1F6F-F978-A9DDA8208AE4}"/>
              </a:ext>
            </a:extLst>
          </p:cNvPr>
          <p:cNvSpPr txBox="1"/>
          <p:nvPr/>
        </p:nvSpPr>
        <p:spPr>
          <a:xfrm>
            <a:off x="334651" y="200503"/>
            <a:ext cx="5924747" cy="1015663"/>
          </a:xfrm>
          <a:prstGeom prst="rect">
            <a:avLst/>
          </a:prstGeom>
          <a:noFill/>
          <a:ln>
            <a:solidFill>
              <a:srgbClr val="2E77B1"/>
            </a:solidFill>
          </a:ln>
        </p:spPr>
        <p:txBody>
          <a:bodyPr wrap="square">
            <a:spAutoFit/>
          </a:bodyPr>
          <a:lstStyle/>
          <a:p>
            <a:r>
              <a:rPr lang="nl-NL" sz="1200" b="1" i="0" dirty="0">
                <a:solidFill>
                  <a:srgbClr val="515151"/>
                </a:solidFill>
                <a:effectLst/>
                <a:latin typeface="+mj-lt"/>
              </a:rPr>
              <a:t>OZJ/ Oppakken en leren van complexe </a:t>
            </a:r>
            <a:r>
              <a:rPr lang="nl-NL" sz="1200" b="1" dirty="0">
                <a:solidFill>
                  <a:srgbClr val="515151"/>
                </a:solidFill>
                <a:latin typeface="+mj-lt"/>
              </a:rPr>
              <a:t>casuïstiek: </a:t>
            </a:r>
          </a:p>
          <a:p>
            <a:r>
              <a:rPr lang="nl-NL" sz="1200" b="0" i="0" dirty="0">
                <a:solidFill>
                  <a:srgbClr val="515151"/>
                </a:solidFill>
                <a:effectLst/>
                <a:latin typeface="+mj-lt"/>
              </a:rPr>
              <a:t>De belangrijkste externe factoren die het oplossen van een hulpvraag bemoeilijken, zijn organisaties die niet goed samenwerken, wettelijke beperkingen en de verschillende manieren waarop gemeenten hun jeugdzorg ingericht hebben. Ook eventuele conflicten tussen ouders, zorgorganisaties en gemeenten kunnen een rol spelen.</a:t>
            </a:r>
            <a:endParaRPr lang="nl-NL" sz="1200" dirty="0">
              <a:latin typeface="+mj-lt"/>
            </a:endParaRPr>
          </a:p>
        </p:txBody>
      </p:sp>
      <p:sp>
        <p:nvSpPr>
          <p:cNvPr id="10" name="Tekstvak 9">
            <a:extLst>
              <a:ext uri="{FF2B5EF4-FFF2-40B4-BE49-F238E27FC236}">
                <a16:creationId xmlns:a16="http://schemas.microsoft.com/office/drawing/2014/main" id="{335AEA95-BF8C-FF89-7051-FAABD750B87F}"/>
              </a:ext>
            </a:extLst>
          </p:cNvPr>
          <p:cNvSpPr txBox="1"/>
          <p:nvPr/>
        </p:nvSpPr>
        <p:spPr>
          <a:xfrm>
            <a:off x="334651" y="1329717"/>
            <a:ext cx="4237349" cy="1569660"/>
          </a:xfrm>
          <a:prstGeom prst="rect">
            <a:avLst/>
          </a:prstGeom>
          <a:noFill/>
          <a:ln>
            <a:solidFill>
              <a:schemeClr val="accent1"/>
            </a:solidFill>
          </a:ln>
        </p:spPr>
        <p:txBody>
          <a:bodyPr wrap="square">
            <a:spAutoFit/>
          </a:bodyPr>
          <a:lstStyle/>
          <a:p>
            <a:r>
              <a:rPr lang="nl-NL" sz="1200" b="1" dirty="0"/>
              <a:t>Richtlijnen Jeugdhulp: </a:t>
            </a:r>
          </a:p>
          <a:p>
            <a:r>
              <a:rPr lang="nl-NL" sz="1200" dirty="0"/>
              <a:t>Er is geen eenduidige definitie of beschrijving van gezinnen met meervoudige en complexe problemen beschikbaar op basis van empirisch, wetenschappelijk onderzoek (Bodden &amp;</a:t>
            </a:r>
          </a:p>
          <a:p>
            <a:r>
              <a:rPr lang="nl-NL" sz="1200" dirty="0" err="1"/>
              <a:t>Dekovic</a:t>
            </a:r>
            <a:r>
              <a:rPr lang="nl-NL" sz="1200" dirty="0"/>
              <a:t>, 2010; Drost, 2010; Knot-</a:t>
            </a:r>
            <a:r>
              <a:rPr lang="nl-NL" sz="1200" dirty="0" err="1"/>
              <a:t>Dickscheit</a:t>
            </a:r>
            <a:r>
              <a:rPr lang="nl-NL" sz="1200" dirty="0"/>
              <a:t> &amp; </a:t>
            </a:r>
            <a:r>
              <a:rPr lang="nl-NL" sz="1200" dirty="0" err="1"/>
              <a:t>Knorth</a:t>
            </a:r>
            <a:r>
              <a:rPr lang="nl-NL" sz="1200" dirty="0"/>
              <a:t>, 2019; Morris, 2013; </a:t>
            </a:r>
            <a:r>
              <a:rPr lang="nl-NL" sz="1200" dirty="0" err="1"/>
              <a:t>Verhallen</a:t>
            </a:r>
            <a:r>
              <a:rPr lang="nl-NL" sz="1200" dirty="0"/>
              <a:t>, 2013). In de praktijk herkennen hulpverleners de gezinnen echter vrijwel direct: zij schetsen vaak dezelfde kenmerken van deze gezinnen.</a:t>
            </a:r>
          </a:p>
        </p:txBody>
      </p:sp>
      <p:sp>
        <p:nvSpPr>
          <p:cNvPr id="11" name="Rechthoek 10">
            <a:extLst>
              <a:ext uri="{FF2B5EF4-FFF2-40B4-BE49-F238E27FC236}">
                <a16:creationId xmlns:a16="http://schemas.microsoft.com/office/drawing/2014/main" id="{365C183F-93CC-8B6A-59F6-0B5920C1A756}"/>
              </a:ext>
            </a:extLst>
          </p:cNvPr>
          <p:cNvSpPr/>
          <p:nvPr/>
        </p:nvSpPr>
        <p:spPr>
          <a:xfrm>
            <a:off x="4703975" y="1329717"/>
            <a:ext cx="1937208" cy="1569659"/>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r>
              <a:rPr lang="nl-NL" sz="1200" b="1" dirty="0">
                <a:ln w="0"/>
                <a:solidFill>
                  <a:schemeClr val="tx1"/>
                </a:solidFill>
              </a:rPr>
              <a:t>Richtlijnen GGZ</a:t>
            </a:r>
            <a:r>
              <a:rPr lang="nl-NL" sz="1200" dirty="0">
                <a:ln w="0"/>
                <a:solidFill>
                  <a:schemeClr val="tx1"/>
                </a:solidFill>
              </a:rPr>
              <a:t>: Comorbiditeit betekent dat je één of meer (chronische) aandoeningen hebt naast de hoofddiagnose waar de meeste aandacht naar uitgaat. </a:t>
            </a:r>
          </a:p>
        </p:txBody>
      </p:sp>
    </p:spTree>
    <p:extLst>
      <p:ext uri="{BB962C8B-B14F-4D97-AF65-F5344CB8AC3E}">
        <p14:creationId xmlns:p14="http://schemas.microsoft.com/office/powerpoint/2010/main" val="2649091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rws_RIS-CoMa_VDEF_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kstvak 4"/>
          <p:cNvSpPr txBox="1"/>
          <p:nvPr/>
        </p:nvSpPr>
        <p:spPr>
          <a:xfrm>
            <a:off x="775026" y="1354665"/>
            <a:ext cx="7606974" cy="276999"/>
          </a:xfrm>
          <a:prstGeom prst="rect">
            <a:avLst/>
          </a:prstGeom>
          <a:noFill/>
        </p:spPr>
        <p:txBody>
          <a:bodyPr wrap="square" lIns="0" tIns="0" rIns="0" bIns="0" rtlCol="0">
            <a:spAutoFit/>
          </a:bodyPr>
          <a:lstStyle/>
          <a:p>
            <a:r>
              <a:rPr lang="nl-NL"/>
              <a:t>Tekst</a:t>
            </a:r>
          </a:p>
        </p:txBody>
      </p:sp>
      <p:pic>
        <p:nvPicPr>
          <p:cNvPr id="2" name="Afbeelding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3" y="0"/>
            <a:ext cx="9144000" cy="6858000"/>
          </a:xfrm>
          <a:prstGeom prst="rect">
            <a:avLst/>
          </a:prstGeom>
        </p:spPr>
      </p:pic>
      <p:sp>
        <p:nvSpPr>
          <p:cNvPr id="3" name="Ovaal 2">
            <a:extLst>
              <a:ext uri="{FF2B5EF4-FFF2-40B4-BE49-F238E27FC236}">
                <a16:creationId xmlns:a16="http://schemas.microsoft.com/office/drawing/2014/main" id="{9DAD788F-0CD3-1361-4FB8-C401EDDAF156}"/>
              </a:ext>
            </a:extLst>
          </p:cNvPr>
          <p:cNvSpPr/>
          <p:nvPr/>
        </p:nvSpPr>
        <p:spPr>
          <a:xfrm>
            <a:off x="2149310" y="207391"/>
            <a:ext cx="4185501" cy="1093934"/>
          </a:xfrm>
          <a:prstGeom prst="ellipse">
            <a:avLst/>
          </a:prstGeom>
          <a:solidFill>
            <a:schemeClr val="bg1"/>
          </a:solidFill>
          <a:ln w="76200"/>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3200" dirty="0">
                <a:solidFill>
                  <a:schemeClr val="tx1"/>
                </a:solidFill>
              </a:rPr>
              <a:t>Kenmerken</a:t>
            </a:r>
            <a:endParaRPr lang="nl-NL" sz="3200" b="1" dirty="0">
              <a:solidFill>
                <a:schemeClr val="tx1"/>
              </a:solidFill>
            </a:endParaRPr>
          </a:p>
        </p:txBody>
      </p:sp>
      <p:sp>
        <p:nvSpPr>
          <p:cNvPr id="7" name="Tekstvak 6">
            <a:extLst>
              <a:ext uri="{FF2B5EF4-FFF2-40B4-BE49-F238E27FC236}">
                <a16:creationId xmlns:a16="http://schemas.microsoft.com/office/drawing/2014/main" id="{B0AA61C0-3FE6-A39A-9908-6A2AABBF70BE}"/>
              </a:ext>
            </a:extLst>
          </p:cNvPr>
          <p:cNvSpPr txBox="1"/>
          <p:nvPr/>
        </p:nvSpPr>
        <p:spPr>
          <a:xfrm>
            <a:off x="867265" y="1631664"/>
            <a:ext cx="8031637" cy="4770537"/>
          </a:xfrm>
          <a:prstGeom prst="rect">
            <a:avLst/>
          </a:prstGeom>
          <a:noFill/>
        </p:spPr>
        <p:txBody>
          <a:bodyPr wrap="square">
            <a:spAutoFit/>
          </a:bodyPr>
          <a:lstStyle/>
          <a:p>
            <a:pPr marL="342900" indent="-342900">
              <a:buFont typeface="+mj-lt"/>
              <a:buAutoNum type="arabicPeriod"/>
            </a:pPr>
            <a:r>
              <a:rPr lang="nl-NL" sz="1600" dirty="0" err="1"/>
              <a:t>Kindfactoren</a:t>
            </a:r>
            <a:r>
              <a:rPr lang="nl-NL" sz="1600" dirty="0"/>
              <a:t>: psychische of psychosociale problemen inclusief ontwikkelingsproblemen, gedragsproblemen, psychosomatische problemen en verslavingen; cognitieve problemen Richtlijn Gezinnen met meervoudige en complexe problemen / pagina 16 (zoals laag IQ en leerproblemen) en verstandelijke handicaps; slachtoffer of getuige van mishandeling, misbruik, verwaarlozing of huiselijk geweld. </a:t>
            </a:r>
          </a:p>
          <a:p>
            <a:pPr marL="342900" indent="-342900">
              <a:buFont typeface="+mj-lt"/>
              <a:buAutoNum type="arabicPeriod"/>
            </a:pPr>
            <a:r>
              <a:rPr lang="nl-NL" sz="1600" dirty="0"/>
              <a:t>Ouderfactoren: psychische of psychosociale problemen inclusief psychosomatische problemen, gedragsproblemen (agressie en crimineel gedrag) en verslaving; cognitieve problemen (laag IQ) en verstandelijke handicaps; slachtoffer, getuige of dader van mishandeling, misbruik, verwaarlozing of huiselijk geweld. </a:t>
            </a:r>
          </a:p>
          <a:p>
            <a:pPr marL="342900" indent="-342900">
              <a:buFont typeface="+mj-lt"/>
              <a:buAutoNum type="arabicPeriod"/>
            </a:pPr>
            <a:r>
              <a:rPr lang="nl-NL" sz="1600" dirty="0"/>
              <a:t>Opvoedingsfactoren: onvoldoende of inconsistente opvoedingsstrategieën; pedagogische onmacht; weinig consistentie; weinig responsiviteit; veel harde discipline; afwijzing; gebrek aan gedragscontrole; veel psychologische controle; onveilige hechting. </a:t>
            </a:r>
          </a:p>
          <a:p>
            <a:pPr marL="342900" indent="-342900">
              <a:buFont typeface="+mj-lt"/>
              <a:buAutoNum type="arabicPeriod"/>
            </a:pPr>
            <a:r>
              <a:rPr lang="nl-NL" sz="1600" dirty="0" err="1"/>
              <a:t>Gezinsfunctioneren</a:t>
            </a:r>
            <a:r>
              <a:rPr lang="nl-NL" sz="1600" dirty="0"/>
              <a:t>: relatieproblemen; conflicten; communicatieproblemen; weinig cohesie; veel externe locus of control; geen organisatie. </a:t>
            </a:r>
          </a:p>
          <a:p>
            <a:pPr marL="342900" indent="-342900">
              <a:buFont typeface="+mj-lt"/>
              <a:buAutoNum type="arabicPeriod"/>
            </a:pPr>
            <a:r>
              <a:rPr lang="nl-NL" sz="1600" dirty="0"/>
              <a:t>Contextuele factoren: meerdere negatieve levensgebeurtenissen; financiële problemen; lage </a:t>
            </a:r>
            <a:r>
              <a:rPr lang="nl-NL" sz="1600" dirty="0" err="1"/>
              <a:t>sociaal-economische</a:t>
            </a:r>
            <a:r>
              <a:rPr lang="nl-NL" sz="1600" dirty="0"/>
              <a:t> status. </a:t>
            </a:r>
          </a:p>
          <a:p>
            <a:pPr marL="342900" indent="-342900">
              <a:buFont typeface="+mj-lt"/>
              <a:buAutoNum type="arabicPeriod"/>
            </a:pPr>
            <a:r>
              <a:rPr lang="nl-NL" sz="1600" dirty="0"/>
              <a:t>Sociaal netwerk: verstoord of gebrek aan sociaal netwerk; conflicten met buurtbewoners en vrienden. </a:t>
            </a:r>
          </a:p>
          <a:p>
            <a:pPr marL="342900" indent="-342900">
              <a:buFont typeface="+mj-lt"/>
              <a:buAutoNum type="arabicPeriod"/>
            </a:pPr>
            <a:r>
              <a:rPr lang="nl-NL" sz="1600" dirty="0"/>
              <a:t>Hulpverlening: lange geschiedenis van hulpverlening; uithuisplaatsing.</a:t>
            </a:r>
          </a:p>
        </p:txBody>
      </p:sp>
      <p:sp>
        <p:nvSpPr>
          <p:cNvPr id="9" name="Tekstvak 8">
            <a:extLst>
              <a:ext uri="{FF2B5EF4-FFF2-40B4-BE49-F238E27FC236}">
                <a16:creationId xmlns:a16="http://schemas.microsoft.com/office/drawing/2014/main" id="{1238CE6C-9324-AADF-A56F-62A972A1F593}"/>
              </a:ext>
            </a:extLst>
          </p:cNvPr>
          <p:cNvSpPr txBox="1"/>
          <p:nvPr/>
        </p:nvSpPr>
        <p:spPr>
          <a:xfrm>
            <a:off x="867265" y="6484228"/>
            <a:ext cx="8823489" cy="215444"/>
          </a:xfrm>
          <a:prstGeom prst="rect">
            <a:avLst/>
          </a:prstGeom>
          <a:noFill/>
        </p:spPr>
        <p:txBody>
          <a:bodyPr wrap="square">
            <a:spAutoFit/>
          </a:bodyPr>
          <a:lstStyle/>
          <a:p>
            <a:r>
              <a:rPr lang="nl-NL" sz="800" dirty="0"/>
              <a:t>https://richtlijnenjeugdhulp.nl/wp-content/uploads/2020/06/Richtlijn-Gezinnen-met-meervoudige-en-complexe-problemen_V4-2020-22-DEF.pdf</a:t>
            </a:r>
          </a:p>
        </p:txBody>
      </p:sp>
    </p:spTree>
    <p:extLst>
      <p:ext uri="{BB962C8B-B14F-4D97-AF65-F5344CB8AC3E}">
        <p14:creationId xmlns:p14="http://schemas.microsoft.com/office/powerpoint/2010/main" val="33850503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rws_RIS-CoMa_VDEF_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kstvak 4"/>
          <p:cNvSpPr txBox="1"/>
          <p:nvPr/>
        </p:nvSpPr>
        <p:spPr>
          <a:xfrm>
            <a:off x="775026" y="1354665"/>
            <a:ext cx="7606974" cy="276999"/>
          </a:xfrm>
          <a:prstGeom prst="rect">
            <a:avLst/>
          </a:prstGeom>
          <a:noFill/>
        </p:spPr>
        <p:txBody>
          <a:bodyPr wrap="square" lIns="0" tIns="0" rIns="0" bIns="0" rtlCol="0">
            <a:spAutoFit/>
          </a:bodyPr>
          <a:lstStyle/>
          <a:p>
            <a:r>
              <a:rPr lang="nl-NL"/>
              <a:t>Tekst</a:t>
            </a:r>
          </a:p>
        </p:txBody>
      </p:sp>
      <p:pic>
        <p:nvPicPr>
          <p:cNvPr id="2" name="Afbeelding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82" y="-6149"/>
            <a:ext cx="9144000" cy="6858000"/>
          </a:xfrm>
          <a:prstGeom prst="rect">
            <a:avLst/>
          </a:prstGeom>
        </p:spPr>
      </p:pic>
      <p:pic>
        <p:nvPicPr>
          <p:cNvPr id="7" name="Afbeelding 6">
            <a:extLst>
              <a:ext uri="{FF2B5EF4-FFF2-40B4-BE49-F238E27FC236}">
                <a16:creationId xmlns:a16="http://schemas.microsoft.com/office/drawing/2014/main" id="{0CC7EF5B-568E-5155-6133-26A821C4917F}"/>
              </a:ext>
            </a:extLst>
          </p:cNvPr>
          <p:cNvPicPr>
            <a:picLocks noChangeAspect="1"/>
          </p:cNvPicPr>
          <p:nvPr/>
        </p:nvPicPr>
        <p:blipFill>
          <a:blip r:embed="rId4"/>
          <a:stretch>
            <a:fillRect/>
          </a:stretch>
        </p:blipFill>
        <p:spPr>
          <a:xfrm>
            <a:off x="5910606" y="5162646"/>
            <a:ext cx="3233394" cy="2091924"/>
          </a:xfrm>
          <a:prstGeom prst="rect">
            <a:avLst/>
          </a:prstGeom>
        </p:spPr>
      </p:pic>
      <p:pic>
        <p:nvPicPr>
          <p:cNvPr id="8" name="Afbeelding 7">
            <a:extLst>
              <a:ext uri="{FF2B5EF4-FFF2-40B4-BE49-F238E27FC236}">
                <a16:creationId xmlns:a16="http://schemas.microsoft.com/office/drawing/2014/main" id="{39798232-2A98-848E-DE52-839C8DF81862}"/>
              </a:ext>
            </a:extLst>
          </p:cNvPr>
          <p:cNvPicPr>
            <a:picLocks noChangeAspect="1"/>
          </p:cNvPicPr>
          <p:nvPr/>
        </p:nvPicPr>
        <p:blipFill>
          <a:blip r:embed="rId5"/>
          <a:stretch>
            <a:fillRect/>
          </a:stretch>
        </p:blipFill>
        <p:spPr>
          <a:xfrm>
            <a:off x="0" y="-53340"/>
            <a:ext cx="3233394" cy="2199183"/>
          </a:xfrm>
          <a:prstGeom prst="rect">
            <a:avLst/>
          </a:prstGeom>
        </p:spPr>
      </p:pic>
      <p:pic>
        <p:nvPicPr>
          <p:cNvPr id="9" name="Afbeelding 8">
            <a:extLst>
              <a:ext uri="{FF2B5EF4-FFF2-40B4-BE49-F238E27FC236}">
                <a16:creationId xmlns:a16="http://schemas.microsoft.com/office/drawing/2014/main" id="{0C05641A-538F-DDD2-C3E6-AC1D8C501B1F}"/>
              </a:ext>
            </a:extLst>
          </p:cNvPr>
          <p:cNvPicPr>
            <a:picLocks noChangeAspect="1"/>
          </p:cNvPicPr>
          <p:nvPr/>
        </p:nvPicPr>
        <p:blipFill>
          <a:blip r:embed="rId6"/>
          <a:stretch>
            <a:fillRect/>
          </a:stretch>
        </p:blipFill>
        <p:spPr>
          <a:xfrm>
            <a:off x="0" y="5284470"/>
            <a:ext cx="3233394" cy="1816756"/>
          </a:xfrm>
          <a:prstGeom prst="rect">
            <a:avLst/>
          </a:prstGeom>
        </p:spPr>
      </p:pic>
      <p:pic>
        <p:nvPicPr>
          <p:cNvPr id="10" name="Afbeelding 9">
            <a:extLst>
              <a:ext uri="{FF2B5EF4-FFF2-40B4-BE49-F238E27FC236}">
                <a16:creationId xmlns:a16="http://schemas.microsoft.com/office/drawing/2014/main" id="{FB6DA74A-8056-43A9-2633-13EB9CDED141}"/>
              </a:ext>
            </a:extLst>
          </p:cNvPr>
          <p:cNvPicPr>
            <a:picLocks noChangeAspect="1"/>
          </p:cNvPicPr>
          <p:nvPr/>
        </p:nvPicPr>
        <p:blipFill>
          <a:blip r:embed="rId7"/>
          <a:stretch>
            <a:fillRect/>
          </a:stretch>
        </p:blipFill>
        <p:spPr>
          <a:xfrm>
            <a:off x="0" y="2145843"/>
            <a:ext cx="3233394" cy="3502821"/>
          </a:xfrm>
          <a:prstGeom prst="rect">
            <a:avLst/>
          </a:prstGeom>
        </p:spPr>
      </p:pic>
      <p:pic>
        <p:nvPicPr>
          <p:cNvPr id="11" name="Afbeelding 10">
            <a:extLst>
              <a:ext uri="{FF2B5EF4-FFF2-40B4-BE49-F238E27FC236}">
                <a16:creationId xmlns:a16="http://schemas.microsoft.com/office/drawing/2014/main" id="{E994E494-35C8-44E4-871E-E407B39F6CFE}"/>
              </a:ext>
            </a:extLst>
          </p:cNvPr>
          <p:cNvPicPr>
            <a:picLocks noChangeAspect="1"/>
          </p:cNvPicPr>
          <p:nvPr/>
        </p:nvPicPr>
        <p:blipFill>
          <a:blip r:embed="rId8"/>
          <a:stretch>
            <a:fillRect/>
          </a:stretch>
        </p:blipFill>
        <p:spPr>
          <a:xfrm>
            <a:off x="5910605" y="3646210"/>
            <a:ext cx="3233395" cy="1684277"/>
          </a:xfrm>
          <a:prstGeom prst="rect">
            <a:avLst/>
          </a:prstGeom>
        </p:spPr>
      </p:pic>
      <p:pic>
        <p:nvPicPr>
          <p:cNvPr id="12" name="Afbeelding 11">
            <a:extLst>
              <a:ext uri="{FF2B5EF4-FFF2-40B4-BE49-F238E27FC236}">
                <a16:creationId xmlns:a16="http://schemas.microsoft.com/office/drawing/2014/main" id="{E5AB5247-8A10-221D-B421-24A5EE5451DF}"/>
              </a:ext>
            </a:extLst>
          </p:cNvPr>
          <p:cNvPicPr>
            <a:picLocks noChangeAspect="1"/>
          </p:cNvPicPr>
          <p:nvPr/>
        </p:nvPicPr>
        <p:blipFill>
          <a:blip r:embed="rId9"/>
          <a:stretch>
            <a:fillRect/>
          </a:stretch>
        </p:blipFill>
        <p:spPr>
          <a:xfrm>
            <a:off x="5887781" y="-89037"/>
            <a:ext cx="3256219" cy="2029404"/>
          </a:xfrm>
          <a:prstGeom prst="rect">
            <a:avLst/>
          </a:prstGeom>
        </p:spPr>
      </p:pic>
      <p:pic>
        <p:nvPicPr>
          <p:cNvPr id="13" name="Afbeelding 12">
            <a:extLst>
              <a:ext uri="{FF2B5EF4-FFF2-40B4-BE49-F238E27FC236}">
                <a16:creationId xmlns:a16="http://schemas.microsoft.com/office/drawing/2014/main" id="{87289D53-48E2-410A-85EC-D12B7619C6F8}"/>
              </a:ext>
            </a:extLst>
          </p:cNvPr>
          <p:cNvPicPr>
            <a:picLocks noChangeAspect="1"/>
          </p:cNvPicPr>
          <p:nvPr/>
        </p:nvPicPr>
        <p:blipFill>
          <a:blip r:embed="rId10"/>
          <a:stretch>
            <a:fillRect/>
          </a:stretch>
        </p:blipFill>
        <p:spPr>
          <a:xfrm>
            <a:off x="5910605" y="1869461"/>
            <a:ext cx="3233395" cy="1810701"/>
          </a:xfrm>
          <a:prstGeom prst="rect">
            <a:avLst/>
          </a:prstGeom>
        </p:spPr>
      </p:pic>
      <p:sp>
        <p:nvSpPr>
          <p:cNvPr id="3" name="Ovaal 2">
            <a:extLst>
              <a:ext uri="{FF2B5EF4-FFF2-40B4-BE49-F238E27FC236}">
                <a16:creationId xmlns:a16="http://schemas.microsoft.com/office/drawing/2014/main" id="{3BC9B84E-4CEC-EB92-91F8-087CDA12BA23}"/>
              </a:ext>
            </a:extLst>
          </p:cNvPr>
          <p:cNvSpPr/>
          <p:nvPr/>
        </p:nvSpPr>
        <p:spPr>
          <a:xfrm>
            <a:off x="2601797" y="1291236"/>
            <a:ext cx="4416623" cy="3000450"/>
          </a:xfrm>
          <a:prstGeom prst="ellipse">
            <a:avLst/>
          </a:prstGeom>
          <a:solidFill>
            <a:schemeClr val="bg1"/>
          </a:solidFill>
          <a:ln w="76200"/>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3200" dirty="0">
                <a:solidFill>
                  <a:schemeClr val="tx1"/>
                </a:solidFill>
              </a:rPr>
              <a:t>…en beelden…</a:t>
            </a:r>
          </a:p>
        </p:txBody>
      </p:sp>
      <p:sp>
        <p:nvSpPr>
          <p:cNvPr id="14" name="Gedachtewolkje: wolk 13">
            <a:extLst>
              <a:ext uri="{FF2B5EF4-FFF2-40B4-BE49-F238E27FC236}">
                <a16:creationId xmlns:a16="http://schemas.microsoft.com/office/drawing/2014/main" id="{4805E2D7-89FE-7324-7094-6F39B64E6117}"/>
              </a:ext>
            </a:extLst>
          </p:cNvPr>
          <p:cNvSpPr/>
          <p:nvPr/>
        </p:nvSpPr>
        <p:spPr>
          <a:xfrm>
            <a:off x="5344998" y="466194"/>
            <a:ext cx="2007909" cy="1287192"/>
          </a:xfrm>
          <a:prstGeom prst="cloud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NL" dirty="0"/>
              <a:t>geladen door ervaringen</a:t>
            </a:r>
          </a:p>
        </p:txBody>
      </p:sp>
      <p:sp>
        <p:nvSpPr>
          <p:cNvPr id="15" name="Gedachtewolkje: wolk 14">
            <a:extLst>
              <a:ext uri="{FF2B5EF4-FFF2-40B4-BE49-F238E27FC236}">
                <a16:creationId xmlns:a16="http://schemas.microsoft.com/office/drawing/2014/main" id="{1DD4DC7B-E3E8-564E-FF63-E286DD293F7C}"/>
              </a:ext>
            </a:extLst>
          </p:cNvPr>
          <p:cNvSpPr/>
          <p:nvPr/>
        </p:nvSpPr>
        <p:spPr>
          <a:xfrm>
            <a:off x="5249944" y="4229826"/>
            <a:ext cx="2198016" cy="1319797"/>
          </a:xfrm>
          <a:prstGeom prst="cloudCallout">
            <a:avLst>
              <a:gd name="adj1" fmla="val -42899"/>
              <a:gd name="adj2" fmla="val -66394"/>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NL" dirty="0"/>
              <a:t>geladen door manier van kijken</a:t>
            </a:r>
          </a:p>
        </p:txBody>
      </p:sp>
      <p:sp>
        <p:nvSpPr>
          <p:cNvPr id="16" name="Gedachtewolkje: wolk 15">
            <a:extLst>
              <a:ext uri="{FF2B5EF4-FFF2-40B4-BE49-F238E27FC236}">
                <a16:creationId xmlns:a16="http://schemas.microsoft.com/office/drawing/2014/main" id="{62C60C1F-FFE0-02BC-D528-EA7AB4DDC12B}"/>
              </a:ext>
            </a:extLst>
          </p:cNvPr>
          <p:cNvSpPr/>
          <p:nvPr/>
        </p:nvSpPr>
        <p:spPr>
          <a:xfrm>
            <a:off x="2043653" y="4246967"/>
            <a:ext cx="2198016" cy="1319797"/>
          </a:xfrm>
          <a:prstGeom prst="cloudCallout">
            <a:avLst>
              <a:gd name="adj1" fmla="val 25721"/>
              <a:gd name="adj2" fmla="val -66394"/>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NL" dirty="0"/>
              <a:t>geladen door eigen normen en waarden</a:t>
            </a:r>
          </a:p>
        </p:txBody>
      </p:sp>
      <p:sp>
        <p:nvSpPr>
          <p:cNvPr id="18" name="Gedachtewolkje: wolk 17">
            <a:extLst>
              <a:ext uri="{FF2B5EF4-FFF2-40B4-BE49-F238E27FC236}">
                <a16:creationId xmlns:a16="http://schemas.microsoft.com/office/drawing/2014/main" id="{47F409D6-C4BE-9316-AEA4-9D410C859DA0}"/>
              </a:ext>
            </a:extLst>
          </p:cNvPr>
          <p:cNvSpPr/>
          <p:nvPr/>
        </p:nvSpPr>
        <p:spPr>
          <a:xfrm>
            <a:off x="3044857" y="420276"/>
            <a:ext cx="1870601" cy="1211388"/>
          </a:xfrm>
          <a:prstGeom prst="cloudCallout">
            <a:avLst>
              <a:gd name="adj1" fmla="val 39711"/>
              <a:gd name="adj2" fmla="val 70709"/>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100" dirty="0"/>
              <a:t>Geladen door maatschappelijke opvattingen</a:t>
            </a:r>
          </a:p>
        </p:txBody>
      </p:sp>
      <p:sp>
        <p:nvSpPr>
          <p:cNvPr id="19" name="Gedachtewolkje: wolk 18">
            <a:extLst>
              <a:ext uri="{FF2B5EF4-FFF2-40B4-BE49-F238E27FC236}">
                <a16:creationId xmlns:a16="http://schemas.microsoft.com/office/drawing/2014/main" id="{97C13DD7-5351-E3A8-D421-85E60003B8AC}"/>
              </a:ext>
            </a:extLst>
          </p:cNvPr>
          <p:cNvSpPr/>
          <p:nvPr/>
        </p:nvSpPr>
        <p:spPr>
          <a:xfrm>
            <a:off x="6532775" y="2145843"/>
            <a:ext cx="1140644" cy="514179"/>
          </a:xfrm>
          <a:prstGeom prst="cloud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NL" dirty="0"/>
              <a:t>…</a:t>
            </a:r>
          </a:p>
        </p:txBody>
      </p:sp>
    </p:spTree>
    <p:extLst>
      <p:ext uri="{BB962C8B-B14F-4D97-AF65-F5344CB8AC3E}">
        <p14:creationId xmlns:p14="http://schemas.microsoft.com/office/powerpoint/2010/main" val="4025314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rws_RIS-CoMa_VDEF_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kstvak 4"/>
          <p:cNvSpPr txBox="1"/>
          <p:nvPr/>
        </p:nvSpPr>
        <p:spPr>
          <a:xfrm>
            <a:off x="775026" y="1354665"/>
            <a:ext cx="7606974" cy="276999"/>
          </a:xfrm>
          <a:prstGeom prst="rect">
            <a:avLst/>
          </a:prstGeom>
          <a:noFill/>
        </p:spPr>
        <p:txBody>
          <a:bodyPr wrap="square" lIns="0" tIns="0" rIns="0" bIns="0" rtlCol="0">
            <a:spAutoFit/>
          </a:bodyPr>
          <a:lstStyle/>
          <a:p>
            <a:r>
              <a:rPr lang="nl-NL"/>
              <a:t>Tekst</a:t>
            </a:r>
          </a:p>
        </p:txBody>
      </p:sp>
      <p:pic>
        <p:nvPicPr>
          <p:cNvPr id="2" name="Afbeelding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3340"/>
            <a:ext cx="9144000" cy="6858000"/>
          </a:xfrm>
          <a:prstGeom prst="rect">
            <a:avLst/>
          </a:prstGeom>
        </p:spPr>
      </p:pic>
      <p:sp>
        <p:nvSpPr>
          <p:cNvPr id="3" name="Ovaal 2">
            <a:extLst>
              <a:ext uri="{FF2B5EF4-FFF2-40B4-BE49-F238E27FC236}">
                <a16:creationId xmlns:a16="http://schemas.microsoft.com/office/drawing/2014/main" id="{1B836EB6-8B5B-9221-DB78-5232358632D6}"/>
              </a:ext>
            </a:extLst>
          </p:cNvPr>
          <p:cNvSpPr/>
          <p:nvPr/>
        </p:nvSpPr>
        <p:spPr>
          <a:xfrm>
            <a:off x="282803" y="0"/>
            <a:ext cx="8568965" cy="6466788"/>
          </a:xfrm>
          <a:prstGeom prst="ellipse">
            <a:avLst/>
          </a:prstGeom>
          <a:solidFill>
            <a:schemeClr val="bg1"/>
          </a:solidFill>
          <a:ln w="76200"/>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3200" dirty="0">
                <a:solidFill>
                  <a:schemeClr val="tx1"/>
                </a:solidFill>
              </a:rPr>
              <a:t>Vóór we er aan kunnen werken om jeugdhulp beschikbaar te houden voor de meest kwetsbare jeugdigen, eerst een gedeeld beeld bij wie dat dan zijn!</a:t>
            </a:r>
          </a:p>
          <a:p>
            <a:pPr algn="ctr"/>
            <a:endParaRPr lang="nl-NL" sz="3200" dirty="0">
              <a:solidFill>
                <a:schemeClr val="tx1"/>
              </a:solidFill>
            </a:endParaRPr>
          </a:p>
          <a:p>
            <a:pPr algn="ctr"/>
            <a:r>
              <a:rPr lang="nl-NL" sz="3200" dirty="0">
                <a:solidFill>
                  <a:schemeClr val="tx1"/>
                </a:solidFill>
              </a:rPr>
              <a:t>Om vervolgens te verkennen wat dan ‘de beste’ hulp zou zijn… en wat jouw bijdrage is in ZHZ voor deze doelgroep</a:t>
            </a:r>
          </a:p>
        </p:txBody>
      </p:sp>
    </p:spTree>
    <p:extLst>
      <p:ext uri="{BB962C8B-B14F-4D97-AF65-F5344CB8AC3E}">
        <p14:creationId xmlns:p14="http://schemas.microsoft.com/office/powerpoint/2010/main" val="3110473202"/>
      </p:ext>
    </p:extLst>
  </p:cSld>
  <p:clrMapOvr>
    <a:masterClrMapping/>
  </p:clrMapOvr>
</p:sld>
</file>

<file path=ppt/theme/theme1.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1630</TotalTime>
  <Words>787</Words>
  <Application>Microsoft Office PowerPoint</Application>
  <PresentationFormat>Diavoorstelling (4:3)</PresentationFormat>
  <Paragraphs>69</Paragraphs>
  <Slides>11</Slides>
  <Notes>0</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11</vt:i4>
      </vt:variant>
    </vt:vector>
  </HeadingPairs>
  <TitlesOfParts>
    <vt:vector size="14" baseType="lpstr">
      <vt:lpstr>Arial</vt:lpstr>
      <vt:lpstr>Calibri</vt:lpstr>
      <vt:lpstr>Office-thema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Patrick Duivesteijn</dc:creator>
  <cp:lastModifiedBy>Ipenburg, CJC van (Corina)</cp:lastModifiedBy>
  <cp:revision>7</cp:revision>
  <dcterms:created xsi:type="dcterms:W3CDTF">2014-05-08T14:13:49Z</dcterms:created>
  <dcterms:modified xsi:type="dcterms:W3CDTF">2023-07-19T07:49:34Z</dcterms:modified>
</cp:coreProperties>
</file>