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87" r:id="rId4"/>
    <p:sldId id="276" r:id="rId5"/>
    <p:sldId id="288" r:id="rId6"/>
    <p:sldId id="289" r:id="rId7"/>
    <p:sldId id="290" r:id="rId8"/>
    <p:sldId id="292" r:id="rId9"/>
    <p:sldId id="259" r:id="rId10"/>
    <p:sldId id="260" r:id="rId11"/>
    <p:sldId id="266" r:id="rId12"/>
    <p:sldId id="267" r:id="rId13"/>
    <p:sldId id="264" r:id="rId1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0829" autoAdjust="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415BBF-2669-4A0C-B400-CA3A0F3EA8D9}" type="datetimeFigureOut">
              <a:rPr lang="nl-NL" smtClean="0"/>
              <a:t>30-6-2023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6E8D72-0EC2-43FF-903F-68DEE3CE27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52751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6E8D72-0EC2-43FF-903F-68DEE3CE279B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92388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6E8D72-0EC2-43FF-903F-68DEE3CE279B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01433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6E8D72-0EC2-43FF-903F-68DEE3CE279B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46224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6E8D72-0EC2-43FF-903F-68DEE3CE279B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621642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Goed om te benoemen dat je hulp vraagt om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6E8D72-0EC2-43FF-903F-68DEE3CE279B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51951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25E48A-DCEA-EEEF-752D-5DDE32401E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960D454-9E72-3695-8F5E-7F50C72D98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5AF3C46-4BDA-700B-0A40-7E154E2EC5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A1D23-7F40-47E5-A175-95F692E26D47}" type="datetimeFigureOut">
              <a:rPr lang="nl-NL" smtClean="0"/>
              <a:t>30-6-2023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7E896CD-438A-961C-206A-27940D274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48DD455-2643-E5AE-FCAE-4E2291D0B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8B14-7CB4-405F-B71F-A6306CEDEF8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1771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4A9C4A-5C59-96DE-69A8-D631FE740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4E02368-6D29-4992-DD3E-513C0BB640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73FF7BD-3469-3A6B-4D44-2C9F4B411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A1D23-7F40-47E5-A175-95F692E26D47}" type="datetimeFigureOut">
              <a:rPr lang="nl-NL" smtClean="0"/>
              <a:t>30-6-2023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7BB3E9A-051D-32C2-C8FB-E7647EBAC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39E4B43-DAD4-EA3B-455E-16AECF9D6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8B14-7CB4-405F-B71F-A6306CEDEF8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63432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E8976A56-5B24-EABB-5021-D750E79E36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E3411D6-6206-A687-6529-87B880156D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47327ED-EA12-BBE0-8C15-DECCF9A56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A1D23-7F40-47E5-A175-95F692E26D47}" type="datetimeFigureOut">
              <a:rPr lang="nl-NL" smtClean="0"/>
              <a:t>30-6-2023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C397DC6-57E9-5037-FFAE-57FD43CDC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83B9B99-3B61-67AE-45A9-9B2E9AF96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8B14-7CB4-405F-B71F-A6306CEDEF8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17427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38BB72-C5A8-BFA1-132B-2CF3FEFF5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06D7D9A-160C-023C-3ACA-00CE48481C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FD48EF9-4C4E-8488-B4AC-CC40A472E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A1D23-7F40-47E5-A175-95F692E26D47}" type="datetimeFigureOut">
              <a:rPr lang="nl-NL" smtClean="0"/>
              <a:t>30-6-2023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F4C13DD-5143-8FD1-D185-4E65B9FC4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1E43C15-D1E0-9D93-519B-7FC1E3851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8B14-7CB4-405F-B71F-A6306CEDEF8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002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D65FC0-C3D5-3999-BDA9-702158B24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A0C29ED-4612-B296-4B5B-4251BFB680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F94BA35-BCBD-A614-491D-2BBFB3A5A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A1D23-7F40-47E5-A175-95F692E26D47}" type="datetimeFigureOut">
              <a:rPr lang="nl-NL" smtClean="0"/>
              <a:t>30-6-2023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2EA154D-CB9E-4084-3748-74488234A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F2D9D24-24E0-AD93-F319-A0400D697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8B14-7CB4-405F-B71F-A6306CEDEF8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9742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5DCF24-CD98-0D21-D1C9-F0284F37C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82F3601-063D-B50F-4BF5-14300E542C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C14D55A-E8CA-7FFF-8896-BEB0C1539A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FA6FF6B-B916-E06B-5481-D114F3E53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A1D23-7F40-47E5-A175-95F692E26D47}" type="datetimeFigureOut">
              <a:rPr lang="nl-NL" smtClean="0"/>
              <a:t>30-6-2023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B1090D8-425D-F738-1A40-11312A287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50EC9CD-66BC-C8ED-4341-93ED318FC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8B14-7CB4-405F-B71F-A6306CEDEF8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6041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0CB8A6-B665-8215-A961-EA205133C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ADCC235-4F46-4D3F-35F2-812C8CC4A5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DF9F63F-0C54-670A-C57F-EAD323964F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5C97FB5E-A5A3-0C0B-6A33-6A194B287C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995ED780-31F4-6B35-1AF6-ED58D1DC9D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6DBAF0C9-705A-327C-66F0-64E15E74C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A1D23-7F40-47E5-A175-95F692E26D47}" type="datetimeFigureOut">
              <a:rPr lang="nl-NL" smtClean="0"/>
              <a:t>30-6-2023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D15D156D-D259-88F0-CE9B-C3D233A93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17AB1757-C927-BA52-96CC-EE0A9A812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8B14-7CB4-405F-B71F-A6306CEDEF8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2452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5DDEF6-66B2-3898-BCA7-EB421FB87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8BD2ACD-3B45-B3A5-4F90-21BDAE228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A1D23-7F40-47E5-A175-95F692E26D47}" type="datetimeFigureOut">
              <a:rPr lang="nl-NL" smtClean="0"/>
              <a:t>30-6-2023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132E991-9238-780D-8319-7842982AB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0C2CF53-3635-1CBA-25BC-FE3541FBF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8B14-7CB4-405F-B71F-A6306CEDEF8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667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2EAF288B-6535-5873-BD07-809A13832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A1D23-7F40-47E5-A175-95F692E26D47}" type="datetimeFigureOut">
              <a:rPr lang="nl-NL" smtClean="0"/>
              <a:t>30-6-2023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8906C886-002B-36BB-DADA-941EC2439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F3350B1-C089-4CC3-881E-3EE6E2F16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8B14-7CB4-405F-B71F-A6306CEDEF8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23786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E2E69C-3363-A901-A1C1-1EE384DC3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D3B9771-37CD-68C1-E6EC-55D08B30B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F0293BF-2DAA-C155-F644-C35E7F3165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2997C55-6727-C681-F7A6-45BEFA107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A1D23-7F40-47E5-A175-95F692E26D47}" type="datetimeFigureOut">
              <a:rPr lang="nl-NL" smtClean="0"/>
              <a:t>30-6-2023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560DD72-94BD-9430-C33F-403B9B527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B26588B-2C4C-40E7-AFA6-79E84690A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8B14-7CB4-405F-B71F-A6306CEDEF8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457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FEB91A-9AEA-F6EC-809F-6D993FD8D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2BC91210-FD1C-D45C-1267-8882DDB4AD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B29BA8D-AE1D-5786-D57A-690AA48459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C0B42E2-B205-3880-F94B-A6BE8FC227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A1D23-7F40-47E5-A175-95F692E26D47}" type="datetimeFigureOut">
              <a:rPr lang="nl-NL" smtClean="0"/>
              <a:t>30-6-2023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A251D7C-7EB1-5D11-49A1-EA8FBB8B4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AE5AF05-6B9C-9948-D055-F0895E435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8B14-7CB4-405F-B71F-A6306CEDEF8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2294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37BEEA65-3939-5B2C-FB74-914D1807F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1215F81-59DB-D26B-A34E-F511F41DD3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4AFFF43-CAA9-C3C4-1657-BC27EDDB0C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5A1D23-7F40-47E5-A175-95F692E26D47}" type="datetimeFigureOut">
              <a:rPr lang="nl-NL" smtClean="0"/>
              <a:t>30-6-2023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D7CAB95-683B-0CDD-576D-5ACCB8FF53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1E2771A-98A0-1A35-C704-ADDE2E956B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7E8B14-7CB4-405F-B71F-A6306CEDEF8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4912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169A5DA1-6484-92C4-8374-20D9DEA316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097463"/>
            <a:ext cx="9144000" cy="1655762"/>
          </a:xfrm>
        </p:spPr>
        <p:txBody>
          <a:bodyPr/>
          <a:lstStyle/>
          <a:p>
            <a:r>
              <a:rPr lang="en-US" dirty="0" err="1"/>
              <a:t>Bestuurlijke</a:t>
            </a:r>
            <a:r>
              <a:rPr lang="en-US" dirty="0"/>
              <a:t> </a:t>
            </a:r>
            <a:r>
              <a:rPr lang="en-US" dirty="0" err="1"/>
              <a:t>ontwikkeltafel</a:t>
            </a:r>
            <a:r>
              <a:rPr lang="en-US" dirty="0"/>
              <a:t> 28 </a:t>
            </a:r>
            <a:r>
              <a:rPr lang="en-US" dirty="0" err="1"/>
              <a:t>juni</a:t>
            </a:r>
            <a:r>
              <a:rPr lang="en-US" dirty="0"/>
              <a:t> 2023</a:t>
            </a:r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B9D187D-89A6-42B6-72E6-A692B0EEAB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4511" y="326766"/>
            <a:ext cx="7905750" cy="523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051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67798E0-631A-A662-7FD9-C6CE3186C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n-US" b="1" dirty="0"/>
              <a:t>2023</a:t>
            </a:r>
            <a:endParaRPr lang="nl-NL" b="1" dirty="0"/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14319BF-29BC-708B-AABA-6942867DF5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11362474" cy="4345314"/>
          </a:xfrm>
        </p:spPr>
        <p:txBody>
          <a:bodyPr anchor="t">
            <a:normAutofit fontScale="62500" lnSpcReduction="20000"/>
          </a:bodyPr>
          <a:lstStyle/>
          <a:p>
            <a:pPr marL="514350" indent="-514350">
              <a:buAutoNum type="arabicPeriod"/>
            </a:pPr>
            <a:r>
              <a:rPr lang="nl-NL" sz="3100" b="1" dirty="0"/>
              <a:t>Versterken lokale wijkteams.</a:t>
            </a:r>
          </a:p>
          <a:p>
            <a:r>
              <a:rPr lang="nl-NL" sz="2900" dirty="0"/>
              <a:t>Gemeenten ondersteunen in het formuleren van de opdracht aan hun lokale team met de leidraad samenwerken aan veiligheid als uitgangspunt.</a:t>
            </a:r>
          </a:p>
          <a:p>
            <a:pPr marL="0" indent="0">
              <a:buNone/>
            </a:pPr>
            <a:endParaRPr lang="nl-NL" sz="2400" b="1" dirty="0"/>
          </a:p>
          <a:p>
            <a:pPr marL="0" indent="0">
              <a:buNone/>
            </a:pPr>
            <a:r>
              <a:rPr lang="nl-NL" sz="3100" b="1" dirty="0"/>
              <a:t>2. Visie gefaseerd samenwerken aan veiligheid.</a:t>
            </a:r>
          </a:p>
          <a:p>
            <a:r>
              <a:rPr lang="nl-NL" sz="2900" dirty="0"/>
              <a:t>Voorsorteren op visie gefaseerd samenwerken aan veiligheid door vanuit VOIT een regionale werkwijze (door) te ontwikkelen waarin de TOP3 methodiek is geïmplementeerd. </a:t>
            </a:r>
          </a:p>
          <a:p>
            <a:r>
              <a:rPr lang="nl-NL" sz="2900" dirty="0"/>
              <a:t>Integrale aanpak van de hulpvragen waarbij problematiek van ouders en omgevingsfactoren worden meegenomen.</a:t>
            </a:r>
          </a:p>
          <a:p>
            <a:r>
              <a:rPr lang="nl-NL" sz="2900" dirty="0"/>
              <a:t>Start met het creëren van een leeromgeving</a:t>
            </a:r>
          </a:p>
          <a:p>
            <a:pPr marL="0" indent="0">
              <a:buNone/>
            </a:pPr>
            <a:endParaRPr lang="nl-NL" sz="2400" b="1" dirty="0"/>
          </a:p>
          <a:p>
            <a:pPr marL="0" indent="0">
              <a:buNone/>
            </a:pPr>
            <a:r>
              <a:rPr lang="nl-NL" sz="3100" b="1" dirty="0"/>
              <a:t>3. Integrale sturing</a:t>
            </a:r>
          </a:p>
          <a:p>
            <a:r>
              <a:rPr lang="en-US" sz="2900" dirty="0" err="1"/>
              <a:t>Juiste</a:t>
            </a:r>
            <a:r>
              <a:rPr lang="en-US" sz="2900" dirty="0"/>
              <a:t> </a:t>
            </a:r>
            <a:r>
              <a:rPr lang="en-US" sz="2900" dirty="0" err="1"/>
              <a:t>sturingsinformatie</a:t>
            </a:r>
            <a:r>
              <a:rPr lang="en-US" sz="2900" dirty="0"/>
              <a:t>, </a:t>
            </a:r>
            <a:r>
              <a:rPr lang="en-US" sz="2900" dirty="0" err="1"/>
              <a:t>inrichting</a:t>
            </a:r>
            <a:r>
              <a:rPr lang="en-US" sz="2900" dirty="0"/>
              <a:t> van de monitoring </a:t>
            </a:r>
            <a:r>
              <a:rPr lang="en-US" sz="2900" dirty="0" err="1"/>
              <a:t>vanuit</a:t>
            </a:r>
            <a:r>
              <a:rPr lang="en-US" sz="2900" dirty="0"/>
              <a:t> VOIT</a:t>
            </a:r>
          </a:p>
          <a:p>
            <a:r>
              <a:rPr lang="en-US" sz="2900" dirty="0" err="1"/>
              <a:t>Verbinding</a:t>
            </a:r>
            <a:r>
              <a:rPr lang="en-US" sz="2900" dirty="0"/>
              <a:t> </a:t>
            </a:r>
            <a:r>
              <a:rPr lang="en-US" sz="2900" dirty="0" err="1"/>
              <a:t>zorg</a:t>
            </a:r>
            <a:r>
              <a:rPr lang="en-US" sz="2900" dirty="0"/>
              <a:t>- en </a:t>
            </a:r>
            <a:r>
              <a:rPr lang="en-US" sz="2900" dirty="0" err="1"/>
              <a:t>veiligheid</a:t>
            </a:r>
            <a:endParaRPr lang="en-US" sz="2900" dirty="0"/>
          </a:p>
          <a:p>
            <a:pPr marL="0" indent="0">
              <a:buNone/>
            </a:pPr>
            <a:endParaRPr lang="en-US" sz="1500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EB6B343-6721-A571-80C7-CEB3B9EC58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4618" y="-29305"/>
            <a:ext cx="3494374" cy="969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9930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67798E0-631A-A662-7FD9-C6CE3186C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n-US" b="1" dirty="0" err="1"/>
              <a:t>Beweging</a:t>
            </a:r>
            <a:r>
              <a:rPr lang="en-US" b="1" dirty="0"/>
              <a:t> </a:t>
            </a:r>
            <a:r>
              <a:rPr lang="en-US" b="1" dirty="0" err="1"/>
              <a:t>naar</a:t>
            </a:r>
            <a:r>
              <a:rPr lang="en-US" b="1" dirty="0"/>
              <a:t> 0: </a:t>
            </a:r>
            <a:r>
              <a:rPr lang="nl-NL" dirty="0" err="1"/>
              <a:t>InVerbinding</a:t>
            </a:r>
            <a:endParaRPr lang="nl-NL" b="1" dirty="0"/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14319BF-29BC-708B-AABA-6942867DF5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2" y="2071316"/>
            <a:ext cx="11109991" cy="4119172"/>
          </a:xfrm>
        </p:spPr>
        <p:txBody>
          <a:bodyPr anchor="t">
            <a:normAutofit fontScale="92500" lnSpcReduction="20000"/>
          </a:bodyPr>
          <a:lstStyle/>
          <a:p>
            <a:pPr marL="0" marR="0" lvl="0" indent="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US" sz="19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 regio heeft de ambitie uitgesproken om </a:t>
            </a:r>
            <a:r>
              <a:rPr lang="nl-NL" sz="2400" dirty="0">
                <a:latin typeface="Calibri" panose="020F0502020204030204"/>
              </a:rPr>
              <a:t>75%</a:t>
            </a: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minder kinderen uit huis te plaatsen. Dit ligt in lijn met de ambitie zoals opgenomen in de Hervormingsagenda.</a:t>
            </a:r>
          </a:p>
          <a:p>
            <a:pPr marL="0" marR="0" lvl="0" indent="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nl-NL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Vanuit het programma heeft de regio aan </a:t>
            </a:r>
            <a:r>
              <a:rPr kumimoji="0" lang="nl-NL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Enver</a:t>
            </a: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gevraagd om in dit kader in de regio aan de slag te gaan met het implementeren van de </a:t>
            </a:r>
            <a:r>
              <a:rPr kumimoji="0" lang="nl-NL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InVerbinding</a:t>
            </a: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aanpak (ambulante, integrale gezinsbehandeling)</a:t>
            </a:r>
          </a:p>
          <a:p>
            <a:pPr marL="0" marR="0" lvl="0" indent="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nl-NL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 dit moment wordt hier samen met </a:t>
            </a:r>
            <a:r>
              <a:rPr kumimoji="0" lang="nl-NL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Yulius</a:t>
            </a: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ASVZ en Timon verkend hoe deze aanpak in de regio gerealiseerd kan worden.</a:t>
            </a:r>
          </a:p>
          <a:p>
            <a:pPr marL="0" marR="0" lvl="0" indent="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nl-NL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Het doel is om dit najaar de aanpak in de regio geïmplementeerd te hebben</a:t>
            </a:r>
          </a:p>
          <a:p>
            <a:endParaRPr lang="nl-NL" sz="1900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7358D4E-73AF-19AD-E7A2-8969173674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4618" y="-29305"/>
            <a:ext cx="3494374" cy="969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4600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8" name="Rectangle 1037">
            <a:extLst>
              <a:ext uri="{FF2B5EF4-FFF2-40B4-BE49-F238E27FC236}">
                <a16:creationId xmlns:a16="http://schemas.microsoft.com/office/drawing/2014/main" id="{5D13CC36-B950-4F02-9BAF-9A7EB267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0" name="Freeform: Shape 1039">
            <a:extLst>
              <a:ext uri="{FF2B5EF4-FFF2-40B4-BE49-F238E27FC236}">
                <a16:creationId xmlns:a16="http://schemas.microsoft.com/office/drawing/2014/main" id="{4F2E2428-58BA-458D-AA54-05502E63F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748215" cy="6857999"/>
          </a:xfrm>
          <a:custGeom>
            <a:avLst/>
            <a:gdLst>
              <a:gd name="connsiteX0" fmla="*/ 0 w 9024730"/>
              <a:gd name="connsiteY0" fmla="*/ 0 h 6857999"/>
              <a:gd name="connsiteX1" fmla="*/ 9024730 w 9024730"/>
              <a:gd name="connsiteY1" fmla="*/ 0 h 6857999"/>
              <a:gd name="connsiteX2" fmla="*/ 9024730 w 9024730"/>
              <a:gd name="connsiteY2" fmla="*/ 2 h 6857999"/>
              <a:gd name="connsiteX3" fmla="*/ 8447016 w 9024730"/>
              <a:gd name="connsiteY3" fmla="*/ 2 h 6857999"/>
              <a:gd name="connsiteX4" fmla="*/ 8441214 w 9024730"/>
              <a:gd name="connsiteY4" fmla="*/ 14562 h 6857999"/>
              <a:gd name="connsiteX5" fmla="*/ 8445389 w 9024730"/>
              <a:gd name="connsiteY5" fmla="*/ 59077 h 6857999"/>
              <a:gd name="connsiteX6" fmla="*/ 8437086 w 9024730"/>
              <a:gd name="connsiteY6" fmla="*/ 107668 h 6857999"/>
              <a:gd name="connsiteX7" fmla="*/ 8458599 w 9024730"/>
              <a:gd name="connsiteY7" fmla="*/ 246136 h 6857999"/>
              <a:gd name="connsiteX8" fmla="*/ 8433237 w 9024730"/>
              <a:gd name="connsiteY8" fmla="*/ 372908 h 6857999"/>
              <a:gd name="connsiteX9" fmla="*/ 8430194 w 9024730"/>
              <a:gd name="connsiteY9" fmla="*/ 450607 h 6857999"/>
              <a:gd name="connsiteX10" fmla="*/ 8443315 w 9024730"/>
              <a:gd name="connsiteY10" fmla="*/ 812800 h 6857999"/>
              <a:gd name="connsiteX11" fmla="*/ 8453042 w 9024730"/>
              <a:gd name="connsiteY11" fmla="*/ 912727 h 6857999"/>
              <a:gd name="connsiteX12" fmla="*/ 8451649 w 9024730"/>
              <a:gd name="connsiteY12" fmla="*/ 989950 h 6857999"/>
              <a:gd name="connsiteX13" fmla="*/ 8455592 w 9024730"/>
              <a:gd name="connsiteY13" fmla="*/ 1141745 h 6857999"/>
              <a:gd name="connsiteX14" fmla="*/ 8470203 w 9024730"/>
              <a:gd name="connsiteY14" fmla="*/ 1265454 h 6857999"/>
              <a:gd name="connsiteX15" fmla="*/ 8499638 w 9024730"/>
              <a:gd name="connsiteY15" fmla="*/ 1385480 h 6857999"/>
              <a:gd name="connsiteX16" fmla="*/ 8518660 w 9024730"/>
              <a:gd name="connsiteY16" fmla="*/ 1458060 h 6857999"/>
              <a:gd name="connsiteX17" fmla="*/ 8539125 w 9024730"/>
              <a:gd name="connsiteY17" fmla="*/ 1513175 h 6857999"/>
              <a:gd name="connsiteX18" fmla="*/ 8570281 w 9024730"/>
              <a:gd name="connsiteY18" fmla="*/ 1570809 h 6857999"/>
              <a:gd name="connsiteX19" fmla="*/ 8605212 w 9024730"/>
              <a:gd name="connsiteY19" fmla="*/ 1638391 h 6857999"/>
              <a:gd name="connsiteX20" fmla="*/ 8626457 w 9024730"/>
              <a:gd name="connsiteY20" fmla="*/ 1742490 h 6857999"/>
              <a:gd name="connsiteX21" fmla="*/ 8654861 w 9024730"/>
              <a:gd name="connsiteY21" fmla="*/ 1818229 h 6857999"/>
              <a:gd name="connsiteX22" fmla="*/ 8648005 w 9024730"/>
              <a:gd name="connsiteY22" fmla="*/ 1862723 h 6857999"/>
              <a:gd name="connsiteX23" fmla="*/ 8654469 w 9024730"/>
              <a:gd name="connsiteY23" fmla="*/ 1917476 h 6857999"/>
              <a:gd name="connsiteX24" fmla="*/ 8649702 w 9024730"/>
              <a:gd name="connsiteY24" fmla="*/ 1972204 h 6857999"/>
              <a:gd name="connsiteX25" fmla="*/ 8656357 w 9024730"/>
              <a:gd name="connsiteY25" fmla="*/ 2054291 h 6857999"/>
              <a:gd name="connsiteX26" fmla="*/ 8648660 w 9024730"/>
              <a:gd name="connsiteY26" fmla="*/ 2227417 h 6857999"/>
              <a:gd name="connsiteX27" fmla="*/ 8607609 w 9024730"/>
              <a:gd name="connsiteY27" fmla="*/ 2510933 h 6857999"/>
              <a:gd name="connsiteX28" fmla="*/ 8608432 w 9024730"/>
              <a:gd name="connsiteY28" fmla="*/ 2741866 h 6857999"/>
              <a:gd name="connsiteX29" fmla="*/ 8619112 w 9024730"/>
              <a:gd name="connsiteY29" fmla="*/ 2864935 h 6857999"/>
              <a:gd name="connsiteX30" fmla="*/ 8627742 w 9024730"/>
              <a:gd name="connsiteY30" fmla="*/ 2950807 h 6857999"/>
              <a:gd name="connsiteX31" fmla="*/ 8611822 w 9024730"/>
              <a:gd name="connsiteY31" fmla="*/ 2978246 h 6857999"/>
              <a:gd name="connsiteX32" fmla="*/ 8608239 w 9024730"/>
              <a:gd name="connsiteY32" fmla="*/ 2995916 h 6857999"/>
              <a:gd name="connsiteX33" fmla="*/ 8598647 w 9024730"/>
              <a:gd name="connsiteY33" fmla="*/ 2998648 h 6857999"/>
              <a:gd name="connsiteX34" fmla="*/ 8587108 w 9024730"/>
              <a:gd name="connsiteY34" fmla="*/ 3023630 h 6857999"/>
              <a:gd name="connsiteX35" fmla="*/ 8577885 w 9024730"/>
              <a:gd name="connsiteY35" fmla="*/ 3096975 h 6857999"/>
              <a:gd name="connsiteX36" fmla="*/ 8557492 w 9024730"/>
              <a:gd name="connsiteY36" fmla="*/ 3216657 h 6857999"/>
              <a:gd name="connsiteX37" fmla="*/ 8560894 w 9024730"/>
              <a:gd name="connsiteY37" fmla="*/ 3310980 h 6857999"/>
              <a:gd name="connsiteX38" fmla="*/ 8547852 w 9024730"/>
              <a:gd name="connsiteY38" fmla="*/ 3344725 h 6857999"/>
              <a:gd name="connsiteX39" fmla="*/ 8535427 w 9024730"/>
              <a:gd name="connsiteY39" fmla="*/ 3393250 h 6857999"/>
              <a:gd name="connsiteX40" fmla="*/ 8520092 w 9024730"/>
              <a:gd name="connsiteY40" fmla="*/ 3514536 h 6857999"/>
              <a:gd name="connsiteX41" fmla="*/ 8497231 w 9024730"/>
              <a:gd name="connsiteY41" fmla="*/ 3686149 h 6857999"/>
              <a:gd name="connsiteX42" fmla="*/ 8489799 w 9024730"/>
              <a:gd name="connsiteY42" fmla="*/ 3692208 h 6857999"/>
              <a:gd name="connsiteX43" fmla="*/ 8475804 w 9024730"/>
              <a:gd name="connsiteY43" fmla="*/ 3776022 h 6857999"/>
              <a:gd name="connsiteX44" fmla="*/ 8471279 w 9024730"/>
              <a:gd name="connsiteY44" fmla="*/ 3977138 h 6857999"/>
              <a:gd name="connsiteX45" fmla="*/ 8408913 w 9024730"/>
              <a:gd name="connsiteY45" fmla="*/ 4222149 h 6857999"/>
              <a:gd name="connsiteX46" fmla="*/ 8402112 w 9024730"/>
              <a:gd name="connsiteY46" fmla="*/ 4364683 h 6857999"/>
              <a:gd name="connsiteX47" fmla="*/ 8393355 w 9024730"/>
              <a:gd name="connsiteY47" fmla="*/ 4462471 h 6857999"/>
              <a:gd name="connsiteX48" fmla="*/ 8376166 w 9024730"/>
              <a:gd name="connsiteY48" fmla="*/ 4574052 h 6857999"/>
              <a:gd name="connsiteX49" fmla="*/ 8341678 w 9024730"/>
              <a:gd name="connsiteY49" fmla="*/ 4667756 h 6857999"/>
              <a:gd name="connsiteX50" fmla="*/ 8273661 w 9024730"/>
              <a:gd name="connsiteY50" fmla="*/ 4799019 h 6857999"/>
              <a:gd name="connsiteX51" fmla="*/ 8256132 w 9024730"/>
              <a:gd name="connsiteY51" fmla="*/ 4849614 h 6857999"/>
              <a:gd name="connsiteX52" fmla="*/ 8226804 w 9024730"/>
              <a:gd name="connsiteY52" fmla="*/ 4919971 h 6857999"/>
              <a:gd name="connsiteX53" fmla="*/ 8171825 w 9024730"/>
              <a:gd name="connsiteY53" fmla="*/ 5010766 h 6857999"/>
              <a:gd name="connsiteX54" fmla="*/ 8143172 w 9024730"/>
              <a:gd name="connsiteY54" fmla="*/ 5088190 h 6857999"/>
              <a:gd name="connsiteX55" fmla="*/ 8126363 w 9024730"/>
              <a:gd name="connsiteY55" fmla="*/ 5143922 h 6857999"/>
              <a:gd name="connsiteX56" fmla="*/ 8103782 w 9024730"/>
              <a:gd name="connsiteY56" fmla="*/ 5284346 h 6857999"/>
              <a:gd name="connsiteX57" fmla="*/ 8084361 w 9024730"/>
              <a:gd name="connsiteY57" fmla="*/ 5390948 h 6857999"/>
              <a:gd name="connsiteX58" fmla="*/ 8062552 w 9024730"/>
              <a:gd name="connsiteY58" fmla="*/ 5470854 h 6857999"/>
              <a:gd name="connsiteX59" fmla="*/ 8057342 w 9024730"/>
              <a:gd name="connsiteY59" fmla="*/ 5529643 h 6857999"/>
              <a:gd name="connsiteX60" fmla="*/ 8044923 w 9024730"/>
              <a:gd name="connsiteY60" fmla="*/ 5597292 h 6857999"/>
              <a:gd name="connsiteX61" fmla="*/ 8035233 w 9024730"/>
              <a:gd name="connsiteY61" fmla="*/ 5608899 h 6857999"/>
              <a:gd name="connsiteX62" fmla="*/ 8018178 w 9024730"/>
              <a:gd name="connsiteY62" fmla="*/ 5684911 h 6857999"/>
              <a:gd name="connsiteX63" fmla="*/ 8018018 w 9024730"/>
              <a:gd name="connsiteY63" fmla="*/ 5755776 h 6857999"/>
              <a:gd name="connsiteX64" fmla="*/ 8008640 w 9024730"/>
              <a:gd name="connsiteY64" fmla="*/ 5889599 h 6857999"/>
              <a:gd name="connsiteX65" fmla="*/ 8013542 w 9024730"/>
              <a:gd name="connsiteY65" fmla="*/ 5989744 h 6857999"/>
              <a:gd name="connsiteX66" fmla="*/ 7980757 w 9024730"/>
              <a:gd name="connsiteY66" fmla="*/ 6084926 h 6857999"/>
              <a:gd name="connsiteX67" fmla="*/ 7975907 w 9024730"/>
              <a:gd name="connsiteY67" fmla="*/ 6346549 h 6857999"/>
              <a:gd name="connsiteX68" fmla="*/ 7974221 w 9024730"/>
              <a:gd name="connsiteY68" fmla="*/ 6527527 h 6857999"/>
              <a:gd name="connsiteX69" fmla="*/ 7979135 w 9024730"/>
              <a:gd name="connsiteY69" fmla="*/ 6627129 h 6857999"/>
              <a:gd name="connsiteX70" fmla="*/ 7979404 w 9024730"/>
              <a:gd name="connsiteY70" fmla="*/ 6694819 h 6857999"/>
              <a:gd name="connsiteX71" fmla="*/ 8009526 w 9024730"/>
              <a:gd name="connsiteY71" fmla="*/ 6765445 h 6857999"/>
              <a:gd name="connsiteX72" fmla="*/ 8018211 w 9024730"/>
              <a:gd name="connsiteY72" fmla="*/ 6844697 h 6857999"/>
              <a:gd name="connsiteX73" fmla="*/ 8019608 w 9024730"/>
              <a:gd name="connsiteY73" fmla="*/ 6857999 h 6857999"/>
              <a:gd name="connsiteX74" fmla="*/ 0 w 9024730"/>
              <a:gd name="connsiteY7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9024730" h="6857999">
                <a:moveTo>
                  <a:pt x="0" y="0"/>
                </a:moveTo>
                <a:lnTo>
                  <a:pt x="9024730" y="0"/>
                </a:lnTo>
                <a:lnTo>
                  <a:pt x="9024730" y="2"/>
                </a:lnTo>
                <a:lnTo>
                  <a:pt x="8447016" y="2"/>
                </a:lnTo>
                <a:lnTo>
                  <a:pt x="8441214" y="14562"/>
                </a:lnTo>
                <a:lnTo>
                  <a:pt x="8445389" y="59077"/>
                </a:lnTo>
                <a:cubicBezTo>
                  <a:pt x="8445971" y="76949"/>
                  <a:pt x="8436504" y="89796"/>
                  <a:pt x="8437086" y="107668"/>
                </a:cubicBezTo>
                <a:cubicBezTo>
                  <a:pt x="8417947" y="138162"/>
                  <a:pt x="8459241" y="201929"/>
                  <a:pt x="8458599" y="246136"/>
                </a:cubicBezTo>
                <a:cubicBezTo>
                  <a:pt x="8457958" y="290343"/>
                  <a:pt x="8471649" y="364179"/>
                  <a:pt x="8433237" y="372908"/>
                </a:cubicBezTo>
                <a:cubicBezTo>
                  <a:pt x="8426916" y="431308"/>
                  <a:pt x="8438389" y="357606"/>
                  <a:pt x="8430194" y="450607"/>
                </a:cubicBezTo>
                <a:cubicBezTo>
                  <a:pt x="8466727" y="551950"/>
                  <a:pt x="8430182" y="787036"/>
                  <a:pt x="8443315" y="812800"/>
                </a:cubicBezTo>
                <a:cubicBezTo>
                  <a:pt x="8478999" y="860799"/>
                  <a:pt x="8435788" y="854953"/>
                  <a:pt x="8453042" y="912727"/>
                </a:cubicBezTo>
                <a:cubicBezTo>
                  <a:pt x="8462900" y="945986"/>
                  <a:pt x="8451223" y="951781"/>
                  <a:pt x="8451649" y="989950"/>
                </a:cubicBezTo>
                <a:cubicBezTo>
                  <a:pt x="8452074" y="1028120"/>
                  <a:pt x="8452500" y="1095828"/>
                  <a:pt x="8455592" y="1141745"/>
                </a:cubicBezTo>
                <a:cubicBezTo>
                  <a:pt x="8458684" y="1187662"/>
                  <a:pt x="8470047" y="1234783"/>
                  <a:pt x="8470203" y="1265454"/>
                </a:cubicBezTo>
                <a:cubicBezTo>
                  <a:pt x="8458947" y="1304052"/>
                  <a:pt x="8496012" y="1370755"/>
                  <a:pt x="8499638" y="1385480"/>
                </a:cubicBezTo>
                <a:cubicBezTo>
                  <a:pt x="8514485" y="1422714"/>
                  <a:pt x="8525070" y="1428103"/>
                  <a:pt x="8518660" y="1458060"/>
                </a:cubicBezTo>
                <a:cubicBezTo>
                  <a:pt x="8518783" y="1468057"/>
                  <a:pt x="8539003" y="1503177"/>
                  <a:pt x="8539125" y="1513175"/>
                </a:cubicBezTo>
                <a:lnTo>
                  <a:pt x="8570281" y="1570809"/>
                </a:lnTo>
                <a:cubicBezTo>
                  <a:pt x="8597636" y="1617136"/>
                  <a:pt x="8594573" y="1601443"/>
                  <a:pt x="8605212" y="1638391"/>
                </a:cubicBezTo>
                <a:cubicBezTo>
                  <a:pt x="8629645" y="1719640"/>
                  <a:pt x="8613884" y="1715203"/>
                  <a:pt x="8626457" y="1742490"/>
                </a:cubicBezTo>
                <a:lnTo>
                  <a:pt x="8654861" y="1818229"/>
                </a:lnTo>
                <a:cubicBezTo>
                  <a:pt x="8657202" y="1824059"/>
                  <a:pt x="8651899" y="1851211"/>
                  <a:pt x="8648005" y="1862723"/>
                </a:cubicBezTo>
                <a:lnTo>
                  <a:pt x="8654469" y="1917476"/>
                </a:lnTo>
                <a:lnTo>
                  <a:pt x="8649702" y="1972204"/>
                </a:lnTo>
                <a:cubicBezTo>
                  <a:pt x="8652251" y="1979569"/>
                  <a:pt x="8651461" y="2048203"/>
                  <a:pt x="8656357" y="2054291"/>
                </a:cubicBezTo>
                <a:cubicBezTo>
                  <a:pt x="8672645" y="2141657"/>
                  <a:pt x="8632397" y="2189849"/>
                  <a:pt x="8648660" y="2227417"/>
                </a:cubicBezTo>
                <a:cubicBezTo>
                  <a:pt x="8639941" y="2317591"/>
                  <a:pt x="8613796" y="2407644"/>
                  <a:pt x="8607609" y="2510933"/>
                </a:cubicBezTo>
                <a:cubicBezTo>
                  <a:pt x="8633490" y="2597916"/>
                  <a:pt x="8602674" y="2649734"/>
                  <a:pt x="8608432" y="2741866"/>
                </a:cubicBezTo>
                <a:cubicBezTo>
                  <a:pt x="8630300" y="2779815"/>
                  <a:pt x="8631929" y="2817058"/>
                  <a:pt x="8619112" y="2864935"/>
                </a:cubicBezTo>
                <a:cubicBezTo>
                  <a:pt x="8655820" y="2860552"/>
                  <a:pt x="8588374" y="2937673"/>
                  <a:pt x="8627742" y="2950807"/>
                </a:cubicBezTo>
                <a:lnTo>
                  <a:pt x="8611822" y="2978246"/>
                </a:lnTo>
                <a:lnTo>
                  <a:pt x="8608239" y="2995916"/>
                </a:lnTo>
                <a:lnTo>
                  <a:pt x="8598647" y="2998648"/>
                </a:lnTo>
                <a:lnTo>
                  <a:pt x="8587108" y="3023630"/>
                </a:lnTo>
                <a:cubicBezTo>
                  <a:pt x="8584111" y="3033333"/>
                  <a:pt x="8577413" y="3084375"/>
                  <a:pt x="8577885" y="3096975"/>
                </a:cubicBezTo>
                <a:cubicBezTo>
                  <a:pt x="8594321" y="3142205"/>
                  <a:pt x="8535131" y="3160433"/>
                  <a:pt x="8557492" y="3216657"/>
                </a:cubicBezTo>
                <a:cubicBezTo>
                  <a:pt x="8562518" y="3237178"/>
                  <a:pt x="8573573" y="3299737"/>
                  <a:pt x="8560894" y="3310980"/>
                </a:cubicBezTo>
                <a:cubicBezTo>
                  <a:pt x="8557601" y="3323902"/>
                  <a:pt x="8561083" y="3339340"/>
                  <a:pt x="8547852" y="3344725"/>
                </a:cubicBezTo>
                <a:cubicBezTo>
                  <a:pt x="8531788" y="3353908"/>
                  <a:pt x="8553430" y="3400659"/>
                  <a:pt x="8535427" y="3393250"/>
                </a:cubicBezTo>
                <a:cubicBezTo>
                  <a:pt x="8550195" y="3426421"/>
                  <a:pt x="8529553" y="3487753"/>
                  <a:pt x="8520092" y="3514536"/>
                </a:cubicBezTo>
                <a:cubicBezTo>
                  <a:pt x="8513726" y="3563353"/>
                  <a:pt x="8500070" y="3650327"/>
                  <a:pt x="8497231" y="3686149"/>
                </a:cubicBezTo>
                <a:cubicBezTo>
                  <a:pt x="8494574" y="3687657"/>
                  <a:pt x="8493370" y="3677229"/>
                  <a:pt x="8489799" y="3692208"/>
                </a:cubicBezTo>
                <a:cubicBezTo>
                  <a:pt x="8486228" y="3707187"/>
                  <a:pt x="8465938" y="3757479"/>
                  <a:pt x="8475804" y="3776022"/>
                </a:cubicBezTo>
                <a:cubicBezTo>
                  <a:pt x="8441061" y="3875691"/>
                  <a:pt x="8487451" y="3939839"/>
                  <a:pt x="8471279" y="3977138"/>
                </a:cubicBezTo>
                <a:cubicBezTo>
                  <a:pt x="8465599" y="4067300"/>
                  <a:pt x="8419685" y="4164564"/>
                  <a:pt x="8408913" y="4222149"/>
                </a:cubicBezTo>
                <a:cubicBezTo>
                  <a:pt x="8403583" y="4287917"/>
                  <a:pt x="8398240" y="4339232"/>
                  <a:pt x="8402112" y="4364683"/>
                </a:cubicBezTo>
                <a:lnTo>
                  <a:pt x="8393355" y="4462471"/>
                </a:lnTo>
                <a:cubicBezTo>
                  <a:pt x="8396004" y="4503329"/>
                  <a:pt x="8376320" y="4548111"/>
                  <a:pt x="8376166" y="4574052"/>
                </a:cubicBezTo>
                <a:cubicBezTo>
                  <a:pt x="8369380" y="4670665"/>
                  <a:pt x="8352302" y="4649921"/>
                  <a:pt x="8341678" y="4667756"/>
                </a:cubicBezTo>
                <a:cubicBezTo>
                  <a:pt x="8320864" y="4705850"/>
                  <a:pt x="8290794" y="4758928"/>
                  <a:pt x="8273661" y="4799019"/>
                </a:cubicBezTo>
                <a:cubicBezTo>
                  <a:pt x="8254323" y="4834076"/>
                  <a:pt x="8262378" y="4811645"/>
                  <a:pt x="8256132" y="4849614"/>
                </a:cubicBezTo>
                <a:cubicBezTo>
                  <a:pt x="8239320" y="4853334"/>
                  <a:pt x="8207060" y="4883089"/>
                  <a:pt x="8226804" y="4919971"/>
                </a:cubicBezTo>
                <a:lnTo>
                  <a:pt x="8171825" y="5010766"/>
                </a:lnTo>
                <a:cubicBezTo>
                  <a:pt x="8150097" y="4983259"/>
                  <a:pt x="8165842" y="5107656"/>
                  <a:pt x="8143172" y="5088190"/>
                </a:cubicBezTo>
                <a:cubicBezTo>
                  <a:pt x="8128060" y="5102008"/>
                  <a:pt x="8138350" y="5118851"/>
                  <a:pt x="8126363" y="5143922"/>
                </a:cubicBezTo>
                <a:cubicBezTo>
                  <a:pt x="8116335" y="5192745"/>
                  <a:pt x="8111851" y="5226225"/>
                  <a:pt x="8103782" y="5284346"/>
                </a:cubicBezTo>
                <a:cubicBezTo>
                  <a:pt x="8101016" y="5338386"/>
                  <a:pt x="8095811" y="5337325"/>
                  <a:pt x="8084361" y="5390948"/>
                </a:cubicBezTo>
                <a:cubicBezTo>
                  <a:pt x="8082912" y="5429655"/>
                  <a:pt x="8063705" y="5449508"/>
                  <a:pt x="8062552" y="5470854"/>
                </a:cubicBezTo>
                <a:cubicBezTo>
                  <a:pt x="8086776" y="5526328"/>
                  <a:pt x="8037513" y="5496377"/>
                  <a:pt x="8057342" y="5529643"/>
                </a:cubicBezTo>
                <a:cubicBezTo>
                  <a:pt x="8050653" y="5550879"/>
                  <a:pt x="8055939" y="5587444"/>
                  <a:pt x="8044923" y="5597292"/>
                </a:cubicBezTo>
                <a:lnTo>
                  <a:pt x="8035233" y="5608899"/>
                </a:lnTo>
                <a:cubicBezTo>
                  <a:pt x="8030775" y="5623501"/>
                  <a:pt x="8021047" y="5660431"/>
                  <a:pt x="8018178" y="5684911"/>
                </a:cubicBezTo>
                <a:cubicBezTo>
                  <a:pt x="8005590" y="5692608"/>
                  <a:pt x="8011744" y="5734344"/>
                  <a:pt x="8018018" y="5755776"/>
                </a:cubicBezTo>
                <a:cubicBezTo>
                  <a:pt x="8019409" y="5792777"/>
                  <a:pt x="7989082" y="5848613"/>
                  <a:pt x="8008640" y="5889599"/>
                </a:cubicBezTo>
                <a:cubicBezTo>
                  <a:pt x="8011480" y="5932097"/>
                  <a:pt x="8009486" y="5940901"/>
                  <a:pt x="8013542" y="5989744"/>
                </a:cubicBezTo>
                <a:cubicBezTo>
                  <a:pt x="8022089" y="6020787"/>
                  <a:pt x="7982918" y="6024963"/>
                  <a:pt x="7980757" y="6084926"/>
                </a:cubicBezTo>
                <a:cubicBezTo>
                  <a:pt x="7974117" y="6134231"/>
                  <a:pt x="7999371" y="6240432"/>
                  <a:pt x="7975907" y="6346549"/>
                </a:cubicBezTo>
                <a:cubicBezTo>
                  <a:pt x="7987225" y="6409741"/>
                  <a:pt x="7980509" y="6468689"/>
                  <a:pt x="7974221" y="6527527"/>
                </a:cubicBezTo>
                <a:cubicBezTo>
                  <a:pt x="7955361" y="6585667"/>
                  <a:pt x="7987786" y="6579284"/>
                  <a:pt x="7979135" y="6627129"/>
                </a:cubicBezTo>
                <a:cubicBezTo>
                  <a:pt x="7983057" y="6635153"/>
                  <a:pt x="7984986" y="6697665"/>
                  <a:pt x="7979404" y="6694819"/>
                </a:cubicBezTo>
                <a:cubicBezTo>
                  <a:pt x="7981755" y="6716947"/>
                  <a:pt x="8003903" y="6732844"/>
                  <a:pt x="8009526" y="6765445"/>
                </a:cubicBezTo>
                <a:cubicBezTo>
                  <a:pt x="8011113" y="6776325"/>
                  <a:pt x="8014662" y="6810511"/>
                  <a:pt x="8018211" y="6844697"/>
                </a:cubicBezTo>
                <a:lnTo>
                  <a:pt x="8019608" y="6857999"/>
                </a:lnTo>
                <a:lnTo>
                  <a:pt x="0" y="685799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F1D7EA9-293A-0E90-44D9-5777481F8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600"/>
            <a:ext cx="6881026" cy="1322887"/>
          </a:xfrm>
        </p:spPr>
        <p:txBody>
          <a:bodyPr>
            <a:normAutofit/>
          </a:bodyPr>
          <a:lstStyle/>
          <a:p>
            <a:r>
              <a:rPr lang="en-US" b="1" dirty="0"/>
              <a:t>Wat </a:t>
            </a:r>
            <a:r>
              <a:rPr lang="en-US" b="1" dirty="0" err="1"/>
              <a:t>heb</a:t>
            </a:r>
            <a:r>
              <a:rPr lang="en-US" b="1" dirty="0"/>
              <a:t> </a:t>
            </a:r>
            <a:r>
              <a:rPr lang="en-US" b="1" dirty="0" err="1"/>
              <a:t>ik</a:t>
            </a:r>
            <a:r>
              <a:rPr lang="en-US" b="1" dirty="0"/>
              <a:t> van u </a:t>
            </a:r>
            <a:r>
              <a:rPr lang="en-US" b="1" dirty="0" err="1"/>
              <a:t>nodig</a:t>
            </a:r>
            <a:r>
              <a:rPr lang="en-US" b="1" dirty="0"/>
              <a:t>?</a:t>
            </a:r>
            <a:endParaRPr lang="nl-NL" b="1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F4283E4-2D3E-731F-3BBF-4FBFD1D9FC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7034" y="2194102"/>
            <a:ext cx="6573951" cy="3908585"/>
          </a:xfrm>
        </p:spPr>
        <p:txBody>
          <a:bodyPr>
            <a:normAutofit/>
          </a:bodyPr>
          <a:lstStyle/>
          <a:p>
            <a:r>
              <a:rPr lang="en-US" sz="1400" dirty="0" err="1"/>
              <a:t>Samenwerken</a:t>
            </a:r>
            <a:r>
              <a:rPr lang="en-US" sz="1400" dirty="0"/>
              <a:t> en </a:t>
            </a:r>
            <a:r>
              <a:rPr lang="en-US" sz="1400" dirty="0" err="1"/>
              <a:t>pioneren</a:t>
            </a:r>
            <a:r>
              <a:rPr lang="en-US" sz="1400" dirty="0"/>
              <a:t>: de locale teams en de GI’s </a:t>
            </a:r>
            <a:r>
              <a:rPr lang="en-US" sz="1400" dirty="0" err="1"/>
              <a:t>zullen</a:t>
            </a:r>
            <a:r>
              <a:rPr lang="en-US" sz="1400" dirty="0"/>
              <a:t> de </a:t>
            </a:r>
            <a:r>
              <a:rPr lang="en-US" sz="1400" dirty="0" err="1"/>
              <a:t>komende</a:t>
            </a:r>
            <a:r>
              <a:rPr lang="en-US" sz="1400" dirty="0"/>
              <a:t> </a:t>
            </a:r>
            <a:r>
              <a:rPr lang="en-US" sz="1400" dirty="0" err="1"/>
              <a:t>tijd</a:t>
            </a:r>
            <a:r>
              <a:rPr lang="en-US" sz="1400" dirty="0"/>
              <a:t> de </a:t>
            </a:r>
            <a:r>
              <a:rPr lang="en-US" sz="1400" dirty="0" err="1"/>
              <a:t>ruimte</a:t>
            </a:r>
            <a:r>
              <a:rPr lang="en-US" sz="1400" dirty="0"/>
              <a:t> </a:t>
            </a:r>
            <a:r>
              <a:rPr lang="en-US" sz="1400" dirty="0" err="1"/>
              <a:t>moeten</a:t>
            </a:r>
            <a:r>
              <a:rPr lang="en-US" sz="1400" dirty="0"/>
              <a:t> </a:t>
            </a:r>
            <a:r>
              <a:rPr lang="en-US" sz="1400" dirty="0" err="1"/>
              <a:t>krijgen</a:t>
            </a:r>
            <a:r>
              <a:rPr lang="en-US" sz="1400" dirty="0"/>
              <a:t> om </a:t>
            </a:r>
            <a:r>
              <a:rPr lang="en-US" sz="1400" dirty="0" err="1"/>
              <a:t>te</a:t>
            </a:r>
            <a:r>
              <a:rPr lang="en-US" sz="1400" dirty="0"/>
              <a:t> </a:t>
            </a:r>
            <a:r>
              <a:rPr lang="en-US" sz="1400" dirty="0" err="1"/>
              <a:t>ontwikkelen</a:t>
            </a:r>
            <a:r>
              <a:rPr lang="en-US" sz="1400" dirty="0"/>
              <a:t> en </a:t>
            </a:r>
            <a:r>
              <a:rPr lang="en-US" sz="1400" dirty="0" err="1"/>
              <a:t>leren</a:t>
            </a:r>
            <a:r>
              <a:rPr lang="en-US" sz="1400" dirty="0"/>
              <a:t>. </a:t>
            </a:r>
            <a:r>
              <a:rPr lang="en-US" sz="1400" dirty="0" err="1"/>
              <a:t>Dit</a:t>
            </a:r>
            <a:r>
              <a:rPr lang="en-US" sz="1400" dirty="0"/>
              <a:t> </a:t>
            </a:r>
            <a:r>
              <a:rPr lang="en-US" sz="1400" dirty="0" err="1"/>
              <a:t>vraagt</a:t>
            </a:r>
            <a:r>
              <a:rPr lang="en-US" sz="1400" dirty="0"/>
              <a:t> </a:t>
            </a:r>
            <a:r>
              <a:rPr lang="en-US" sz="1400" dirty="0" err="1"/>
              <a:t>mankracht</a:t>
            </a:r>
            <a:r>
              <a:rPr lang="en-US" sz="1400" dirty="0"/>
              <a:t> en </a:t>
            </a:r>
            <a:r>
              <a:rPr lang="en-US" sz="1400" dirty="0" err="1"/>
              <a:t>prioritering</a:t>
            </a:r>
            <a:r>
              <a:rPr lang="en-US" sz="1400" dirty="0"/>
              <a:t> van </a:t>
            </a:r>
            <a:r>
              <a:rPr lang="en-US" sz="1400" dirty="0" err="1"/>
              <a:t>opgaven</a:t>
            </a:r>
            <a:r>
              <a:rPr lang="en-US" sz="1400" dirty="0"/>
              <a:t>.</a:t>
            </a:r>
          </a:p>
          <a:p>
            <a:pPr marL="0" indent="0">
              <a:buNone/>
            </a:pPr>
            <a:endParaRPr lang="en-US" sz="1400" dirty="0"/>
          </a:p>
          <a:p>
            <a:r>
              <a:rPr lang="en-US" sz="1400" dirty="0" err="1"/>
              <a:t>Durf</a:t>
            </a:r>
            <a:r>
              <a:rPr lang="en-US" sz="1400" dirty="0"/>
              <a:t> </a:t>
            </a:r>
            <a:r>
              <a:rPr lang="en-US" sz="1400" dirty="0" err="1"/>
              <a:t>elkaar</a:t>
            </a:r>
            <a:r>
              <a:rPr lang="en-US" sz="1400" dirty="0"/>
              <a:t> </a:t>
            </a:r>
            <a:r>
              <a:rPr lang="en-US" sz="1400" dirty="0" err="1"/>
              <a:t>te</a:t>
            </a:r>
            <a:r>
              <a:rPr lang="en-US" sz="1400" dirty="0"/>
              <a:t> </a:t>
            </a:r>
            <a:r>
              <a:rPr lang="en-US" sz="1400" dirty="0" err="1"/>
              <a:t>vertrouwen</a:t>
            </a:r>
            <a:r>
              <a:rPr lang="en-US" sz="1400" dirty="0"/>
              <a:t>, maar </a:t>
            </a:r>
            <a:r>
              <a:rPr lang="en-US" sz="1400" dirty="0" err="1"/>
              <a:t>biedt</a:t>
            </a:r>
            <a:r>
              <a:rPr lang="en-US" sz="1400" dirty="0"/>
              <a:t> </a:t>
            </a:r>
            <a:r>
              <a:rPr lang="en-US" sz="1400" dirty="0" err="1"/>
              <a:t>ook</a:t>
            </a:r>
            <a:r>
              <a:rPr lang="en-US" sz="1400" dirty="0"/>
              <a:t> </a:t>
            </a:r>
            <a:r>
              <a:rPr lang="en-US" sz="1400" dirty="0" err="1"/>
              <a:t>een</a:t>
            </a:r>
            <a:r>
              <a:rPr lang="en-US" sz="1400" dirty="0"/>
              <a:t> </a:t>
            </a:r>
            <a:r>
              <a:rPr lang="en-US" sz="1400" dirty="0" err="1"/>
              <a:t>professioneel</a:t>
            </a:r>
            <a:r>
              <a:rPr lang="en-US" sz="1400" dirty="0"/>
              <a:t> </a:t>
            </a:r>
            <a:r>
              <a:rPr lang="en-US" sz="1400" dirty="0" err="1"/>
              <a:t>tegengeluid</a:t>
            </a:r>
            <a:r>
              <a:rPr lang="en-US" sz="1400" dirty="0"/>
              <a:t>. De </a:t>
            </a:r>
            <a:r>
              <a:rPr lang="en-US" sz="1400" dirty="0" err="1"/>
              <a:t>scheidslijn</a:t>
            </a:r>
            <a:r>
              <a:rPr lang="en-US" sz="1400" dirty="0"/>
              <a:t> </a:t>
            </a:r>
            <a:r>
              <a:rPr lang="en-US" sz="1400" dirty="0" err="1"/>
              <a:t>hiertussen</a:t>
            </a:r>
            <a:r>
              <a:rPr lang="en-US" sz="1400" dirty="0"/>
              <a:t> is </a:t>
            </a:r>
            <a:r>
              <a:rPr lang="en-US" sz="1400" dirty="0" err="1"/>
              <a:t>soms</a:t>
            </a:r>
            <a:r>
              <a:rPr lang="en-US" sz="1400" dirty="0"/>
              <a:t> dun </a:t>
            </a:r>
            <a:r>
              <a:rPr lang="en-US" sz="1400" dirty="0" err="1"/>
              <a:t>dus</a:t>
            </a:r>
            <a:r>
              <a:rPr lang="en-US" sz="1400" dirty="0"/>
              <a:t> ga met </a:t>
            </a:r>
            <a:r>
              <a:rPr lang="en-US" sz="1400" dirty="0" err="1"/>
              <a:t>elkaar</a:t>
            </a:r>
            <a:r>
              <a:rPr lang="en-US" sz="1400" dirty="0"/>
              <a:t> in </a:t>
            </a:r>
            <a:r>
              <a:rPr lang="en-US" sz="1400" dirty="0" err="1"/>
              <a:t>gesprek</a:t>
            </a:r>
            <a:r>
              <a:rPr lang="en-US" sz="1400" dirty="0"/>
              <a:t>.</a:t>
            </a:r>
          </a:p>
          <a:p>
            <a:endParaRPr lang="en-US" sz="1400" dirty="0"/>
          </a:p>
          <a:p>
            <a:r>
              <a:rPr lang="en-US" sz="1400" dirty="0"/>
              <a:t>Heb </a:t>
            </a:r>
            <a:r>
              <a:rPr lang="en-US" sz="1400" dirty="0" err="1"/>
              <a:t>een</a:t>
            </a:r>
            <a:r>
              <a:rPr lang="en-US" sz="1400" dirty="0"/>
              <a:t> open </a:t>
            </a:r>
            <a:r>
              <a:rPr lang="en-US" sz="1400" dirty="0" err="1"/>
              <a:t>houding</a:t>
            </a:r>
            <a:r>
              <a:rPr lang="en-US" sz="1400" dirty="0"/>
              <a:t> om </a:t>
            </a:r>
            <a:r>
              <a:rPr lang="en-US" sz="1400" dirty="0" err="1"/>
              <a:t>verder</a:t>
            </a:r>
            <a:r>
              <a:rPr lang="en-US" sz="1400" dirty="0"/>
              <a:t> </a:t>
            </a:r>
            <a:r>
              <a:rPr lang="en-US" sz="1400" dirty="0" err="1"/>
              <a:t>te</a:t>
            </a:r>
            <a:r>
              <a:rPr lang="en-US" sz="1400" dirty="0"/>
              <a:t> </a:t>
            </a:r>
            <a:r>
              <a:rPr lang="en-US" sz="1400" dirty="0" err="1"/>
              <a:t>kunnen</a:t>
            </a:r>
            <a:r>
              <a:rPr lang="en-US" sz="1400" dirty="0"/>
              <a:t> </a:t>
            </a:r>
            <a:r>
              <a:rPr lang="en-US" sz="1400" dirty="0" err="1"/>
              <a:t>kijken</a:t>
            </a:r>
            <a:r>
              <a:rPr lang="en-US" sz="1400" dirty="0"/>
              <a:t> dan het </a:t>
            </a:r>
            <a:r>
              <a:rPr lang="en-US" sz="1400" dirty="0" err="1"/>
              <a:t>bestaande</a:t>
            </a:r>
            <a:r>
              <a:rPr lang="en-US" sz="1400" dirty="0"/>
              <a:t> </a:t>
            </a:r>
            <a:r>
              <a:rPr lang="en-US" sz="1400" dirty="0" err="1"/>
              <a:t>aanbod</a:t>
            </a:r>
            <a:r>
              <a:rPr lang="en-US" sz="1400" dirty="0"/>
              <a:t>. Wat </a:t>
            </a:r>
            <a:r>
              <a:rPr lang="en-US" sz="1400" dirty="0" err="1"/>
              <a:t>kan</a:t>
            </a:r>
            <a:r>
              <a:rPr lang="en-US" sz="1400" dirty="0"/>
              <a:t> </a:t>
            </a:r>
            <a:r>
              <a:rPr lang="en-US" sz="1400" dirty="0" err="1"/>
              <a:t>uw</a:t>
            </a:r>
            <a:r>
              <a:rPr lang="en-US" sz="1400" dirty="0"/>
              <a:t> </a:t>
            </a:r>
            <a:r>
              <a:rPr lang="en-US" sz="1400" dirty="0" err="1"/>
              <a:t>organisatie</a:t>
            </a:r>
            <a:r>
              <a:rPr lang="en-US" sz="1400" dirty="0"/>
              <a:t> </a:t>
            </a:r>
            <a:r>
              <a:rPr lang="en-US" sz="1400" dirty="0" err="1"/>
              <a:t>bijdragen</a:t>
            </a:r>
            <a:r>
              <a:rPr lang="en-US" sz="1400" dirty="0"/>
              <a:t> in de </a:t>
            </a:r>
            <a:r>
              <a:rPr lang="en-US" sz="1400" dirty="0" err="1"/>
              <a:t>integrale</a:t>
            </a:r>
            <a:r>
              <a:rPr lang="en-US" sz="1400" dirty="0"/>
              <a:t> </a:t>
            </a:r>
            <a:r>
              <a:rPr lang="en-US" sz="1400" dirty="0" err="1"/>
              <a:t>aanpak</a:t>
            </a:r>
            <a:r>
              <a:rPr lang="en-US" sz="1400" dirty="0"/>
              <a:t>?</a:t>
            </a:r>
          </a:p>
          <a:p>
            <a:pPr marL="0" indent="0">
              <a:buNone/>
            </a:pPr>
            <a:endParaRPr lang="en-US" sz="1400" dirty="0"/>
          </a:p>
          <a:p>
            <a:r>
              <a:rPr lang="en-US" sz="1400" dirty="0"/>
              <a:t>Wees transparent </a:t>
            </a:r>
            <a:r>
              <a:rPr lang="en-US" sz="1400" dirty="0" err="1"/>
              <a:t>naar</a:t>
            </a:r>
            <a:r>
              <a:rPr lang="en-US" sz="1400" dirty="0"/>
              <a:t> de </a:t>
            </a:r>
            <a:r>
              <a:rPr lang="en-US" sz="1400" dirty="0" err="1"/>
              <a:t>gezinnen</a:t>
            </a:r>
            <a:r>
              <a:rPr lang="en-US" sz="1400" dirty="0"/>
              <a:t> en </a:t>
            </a:r>
            <a:r>
              <a:rPr lang="en-US" sz="1400" dirty="0" err="1"/>
              <a:t>onderbouw</a:t>
            </a:r>
            <a:r>
              <a:rPr lang="en-US" sz="1400" dirty="0"/>
              <a:t> </a:t>
            </a:r>
            <a:r>
              <a:rPr lang="en-US" sz="1400" dirty="0" err="1"/>
              <a:t>eventuele</a:t>
            </a:r>
            <a:r>
              <a:rPr lang="en-US" sz="1400" dirty="0"/>
              <a:t> </a:t>
            </a:r>
            <a:r>
              <a:rPr lang="en-US" sz="1400" dirty="0" err="1"/>
              <a:t>zorgen</a:t>
            </a:r>
            <a:r>
              <a:rPr lang="en-US" sz="1400" dirty="0"/>
              <a:t> om </a:t>
            </a:r>
            <a:r>
              <a:rPr lang="en-US" sz="1400" dirty="0" err="1"/>
              <a:t>een</a:t>
            </a:r>
            <a:r>
              <a:rPr lang="en-US" sz="1400" dirty="0"/>
              <a:t> </a:t>
            </a:r>
            <a:r>
              <a:rPr lang="en-US" sz="1400" dirty="0" err="1"/>
              <a:t>jeugdige</a:t>
            </a:r>
            <a:r>
              <a:rPr lang="en-US" sz="1400" dirty="0"/>
              <a:t> of </a:t>
            </a:r>
            <a:r>
              <a:rPr lang="en-US" sz="1400" dirty="0" err="1"/>
              <a:t>gezin</a:t>
            </a:r>
            <a:r>
              <a:rPr lang="en-US" sz="1400" dirty="0"/>
              <a:t> </a:t>
            </a:r>
            <a:r>
              <a:rPr lang="en-US" sz="1400" dirty="0" err="1"/>
              <a:t>concreet</a:t>
            </a:r>
            <a:r>
              <a:rPr lang="en-US" sz="1400" dirty="0"/>
              <a:t> en </a:t>
            </a:r>
            <a:r>
              <a:rPr lang="en-US" sz="1400" dirty="0" err="1"/>
              <a:t>feitelijk</a:t>
            </a:r>
            <a:r>
              <a:rPr lang="en-US" sz="1400" dirty="0"/>
              <a:t>.</a:t>
            </a:r>
          </a:p>
          <a:p>
            <a:pPr marL="0" indent="0">
              <a:buNone/>
            </a:pPr>
            <a:endParaRPr lang="en-US" sz="1400" dirty="0"/>
          </a:p>
          <a:p>
            <a:r>
              <a:rPr lang="en-US" sz="1400" dirty="0" err="1"/>
              <a:t>Durf</a:t>
            </a:r>
            <a:r>
              <a:rPr lang="en-US" sz="1400" dirty="0"/>
              <a:t> </a:t>
            </a:r>
            <a:r>
              <a:rPr lang="en-US" sz="1400" dirty="0" err="1"/>
              <a:t>te</a:t>
            </a:r>
            <a:r>
              <a:rPr lang="en-US" sz="1400" dirty="0"/>
              <a:t> </a:t>
            </a:r>
            <a:r>
              <a:rPr lang="en-US" sz="1400" dirty="0" err="1"/>
              <a:t>prioriteren</a:t>
            </a:r>
            <a:r>
              <a:rPr lang="en-US" sz="1400" dirty="0"/>
              <a:t>. </a:t>
            </a:r>
            <a:r>
              <a:rPr lang="en-US" sz="1400" dirty="0" err="1"/>
              <a:t>Niet</a:t>
            </a:r>
            <a:r>
              <a:rPr lang="en-US" sz="1400" dirty="0"/>
              <a:t> </a:t>
            </a:r>
            <a:r>
              <a:rPr lang="en-US" sz="1400" dirty="0" err="1"/>
              <a:t>alles</a:t>
            </a:r>
            <a:r>
              <a:rPr lang="en-US" sz="1400" dirty="0"/>
              <a:t> </a:t>
            </a:r>
            <a:r>
              <a:rPr lang="en-US" sz="1400" dirty="0" err="1"/>
              <a:t>kan</a:t>
            </a:r>
            <a:r>
              <a:rPr lang="en-US" sz="1400" dirty="0"/>
              <a:t> (direct) </a:t>
            </a:r>
            <a:r>
              <a:rPr lang="en-US" sz="1400" dirty="0" err="1"/>
              <a:t>worden</a:t>
            </a:r>
            <a:r>
              <a:rPr lang="en-US" sz="1400" dirty="0"/>
              <a:t> </a:t>
            </a:r>
            <a:r>
              <a:rPr lang="en-US" sz="1400" dirty="0" err="1"/>
              <a:t>opgelost</a:t>
            </a:r>
            <a:r>
              <a:rPr lang="en-US" sz="1400" dirty="0"/>
              <a:t>.</a:t>
            </a:r>
          </a:p>
          <a:p>
            <a:pPr marL="0" indent="0">
              <a:buNone/>
            </a:pPr>
            <a:endParaRPr lang="en-US" sz="1400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A4D960A-432B-1033-F500-BF3DF53E00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5981" y="3040373"/>
            <a:ext cx="2906973" cy="806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9519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E0E711-5331-124C-1DD9-D523CD5FA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Vragen</a:t>
            </a:r>
            <a:r>
              <a:rPr lang="en-US" b="1" dirty="0"/>
              <a:t>?</a:t>
            </a:r>
            <a:endParaRPr lang="nl-NL" b="1" dirty="0"/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D2ABFBFE-85FA-2F35-D3AB-417BA03017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44251" y="1434034"/>
            <a:ext cx="7624072" cy="3989931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C937CEA7-6CA9-073B-38C6-20C7A1037A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5451" y="5540363"/>
            <a:ext cx="3462828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409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8B5400-28BF-DFEA-5540-CACA9B0A7C8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69A5DA1-6484-92C4-8374-20D9DEA3166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92A92B7-734E-4B7D-9C46-7B36FD3D9A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25" y="349845"/>
            <a:ext cx="11563350" cy="6504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449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790B6EB9-9B50-0B69-3350-76E4F6C8D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997" y="3865817"/>
            <a:ext cx="3432194" cy="2452687"/>
          </a:xfrm>
        </p:spPr>
        <p:txBody>
          <a:bodyPr anchor="ctr">
            <a:normAutofit/>
          </a:bodyPr>
          <a:lstStyle/>
          <a:p>
            <a:pPr algn="ctr"/>
            <a:r>
              <a:rPr lang="nl-NL" sz="3600" dirty="0"/>
              <a:t>Wat doen we nu?</a:t>
            </a:r>
          </a:p>
        </p:txBody>
      </p:sp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8CA41186-C58F-3233-F066-E2A1D0831C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7950" y="3838194"/>
            <a:ext cx="7871053" cy="3019806"/>
          </a:xfrm>
        </p:spPr>
        <p:txBody>
          <a:bodyPr anchor="ctr">
            <a:normAutofit fontScale="92500" lnSpcReduction="20000"/>
          </a:bodyPr>
          <a:lstStyle/>
          <a:p>
            <a:r>
              <a:rPr lang="nl-NL" sz="1800" dirty="0"/>
              <a:t>Er is bij complexe casussen veel </a:t>
            </a:r>
            <a:r>
              <a:rPr lang="nl-NL" sz="1800" b="1" dirty="0">
                <a:solidFill>
                  <a:schemeClr val="accent1"/>
                </a:solidFill>
              </a:rPr>
              <a:t>onduidelijkheid over </a:t>
            </a:r>
            <a:r>
              <a:rPr lang="nl-NL" sz="1800" dirty="0"/>
              <a:t>wie de </a:t>
            </a:r>
            <a:r>
              <a:rPr lang="nl-NL" sz="1800" b="1" dirty="0">
                <a:solidFill>
                  <a:schemeClr val="accent1"/>
                </a:solidFill>
              </a:rPr>
              <a:t>regie </a:t>
            </a:r>
            <a:r>
              <a:rPr lang="nl-NL" sz="1800" dirty="0"/>
              <a:t>heeft. Organisaties ‘verschuilen’ zich achter hun opdracht met bijbehorende taken en verantwoordelijkheden, waardoor vaak </a:t>
            </a:r>
            <a:r>
              <a:rPr lang="nl-NL" sz="1800" b="1" dirty="0">
                <a:solidFill>
                  <a:schemeClr val="accent1"/>
                </a:solidFill>
              </a:rPr>
              <a:t>alleen symptomen worden aangepakt</a:t>
            </a:r>
            <a:r>
              <a:rPr lang="nl-NL" sz="1800" dirty="0"/>
              <a:t> en/of een casus </a:t>
            </a:r>
            <a:r>
              <a:rPr lang="nl-NL" sz="1800" b="1" dirty="0">
                <a:solidFill>
                  <a:schemeClr val="accent1"/>
                </a:solidFill>
              </a:rPr>
              <a:t>als een estafettestokje</a:t>
            </a:r>
            <a:r>
              <a:rPr lang="nl-NL" sz="1800" dirty="0"/>
              <a:t> wordt </a:t>
            </a:r>
            <a:r>
              <a:rPr lang="nl-NL" sz="1800" b="1" dirty="0">
                <a:solidFill>
                  <a:schemeClr val="accent1"/>
                </a:solidFill>
              </a:rPr>
              <a:t>doorgegeven</a:t>
            </a:r>
            <a:r>
              <a:rPr lang="nl-NL" sz="1800" dirty="0"/>
              <a:t>.</a:t>
            </a:r>
          </a:p>
          <a:p>
            <a:pPr marL="0" indent="0">
              <a:buNone/>
            </a:pPr>
            <a:endParaRPr lang="nl-NL" sz="1800" dirty="0"/>
          </a:p>
          <a:p>
            <a:r>
              <a:rPr lang="nl-NL" sz="1800" dirty="0"/>
              <a:t>Organisaties zijn </a:t>
            </a:r>
            <a:r>
              <a:rPr lang="nl-NL" sz="1800" b="1" dirty="0">
                <a:solidFill>
                  <a:schemeClr val="accent1"/>
                </a:solidFill>
              </a:rPr>
              <a:t>onvoldoende van elkaar op de hoogte </a:t>
            </a:r>
            <a:r>
              <a:rPr lang="nl-NL" sz="1800" dirty="0"/>
              <a:t>dat ze betrokken zijn bij een gezin en/of men weet niet wat de ander doet, waardoor </a:t>
            </a:r>
            <a:r>
              <a:rPr lang="nl-NL" sz="1800" b="1" dirty="0">
                <a:solidFill>
                  <a:schemeClr val="accent1"/>
                </a:solidFill>
              </a:rPr>
              <a:t>signalen niet bij elkaar </a:t>
            </a:r>
            <a:r>
              <a:rPr lang="nl-NL" sz="1800" dirty="0"/>
              <a:t>worden </a:t>
            </a:r>
            <a:r>
              <a:rPr lang="nl-NL" sz="1800" b="1" dirty="0">
                <a:solidFill>
                  <a:schemeClr val="accent1"/>
                </a:solidFill>
              </a:rPr>
              <a:t>gebracht</a:t>
            </a:r>
            <a:r>
              <a:rPr lang="nl-NL" sz="1800" dirty="0"/>
              <a:t>.</a:t>
            </a:r>
          </a:p>
          <a:p>
            <a:pPr marL="0" indent="0">
              <a:buNone/>
            </a:pPr>
            <a:r>
              <a:rPr lang="nl-NL" sz="1800" dirty="0"/>
              <a:t> </a:t>
            </a:r>
          </a:p>
          <a:p>
            <a:r>
              <a:rPr lang="nl-NL" sz="1800" dirty="0"/>
              <a:t>Bij signalen van onveiligheid bepalen professionals veelal de aanpak. Er wordt </a:t>
            </a:r>
            <a:r>
              <a:rPr lang="nl-NL" sz="1800" b="1" dirty="0">
                <a:solidFill>
                  <a:schemeClr val="accent1"/>
                </a:solidFill>
              </a:rPr>
              <a:t>onvoldoende</a:t>
            </a:r>
            <a:r>
              <a:rPr lang="nl-NL" sz="1800" dirty="0"/>
              <a:t> </a:t>
            </a:r>
            <a:r>
              <a:rPr lang="nl-NL" sz="1800" b="1" dirty="0">
                <a:solidFill>
                  <a:schemeClr val="accent1"/>
                </a:solidFill>
              </a:rPr>
              <a:t>naar ouders, kinderen en het netwerk geluisterd</a:t>
            </a:r>
            <a:r>
              <a:rPr lang="nl-NL" sz="1800" dirty="0"/>
              <a:t> en </a:t>
            </a:r>
            <a:r>
              <a:rPr lang="nl-NL" sz="1800" b="1" dirty="0">
                <a:solidFill>
                  <a:schemeClr val="accent1"/>
                </a:solidFill>
              </a:rPr>
              <a:t>onderliggende factoren </a:t>
            </a:r>
            <a:r>
              <a:rPr lang="nl-NL" sz="1800" dirty="0"/>
              <a:t>die oorzaak zijn van de problematiek worden niet of onvoldoende opgelost. </a:t>
            </a:r>
          </a:p>
          <a:p>
            <a:endParaRPr lang="nl-NL" sz="1800" dirty="0"/>
          </a:p>
        </p:txBody>
      </p:sp>
      <p:pic>
        <p:nvPicPr>
          <p:cNvPr id="6" name="Picture 2" descr="E-healthweek wordt Slimme Zorg Estafette">
            <a:extLst>
              <a:ext uri="{FF2B5EF4-FFF2-40B4-BE49-F238E27FC236}">
                <a16:creationId xmlns:a16="http://schemas.microsoft.com/office/drawing/2014/main" id="{5CF6C6DE-0D40-E617-E1A1-2E657884DD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88" b="23541"/>
          <a:stretch/>
        </p:blipFill>
        <p:spPr bwMode="auto">
          <a:xfrm>
            <a:off x="20" y="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1618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5013544C-CE8D-71A5-45EB-BDC41478D730}"/>
              </a:ext>
            </a:extLst>
          </p:cNvPr>
          <p:cNvSpPr/>
          <p:nvPr/>
        </p:nvSpPr>
        <p:spPr>
          <a:xfrm>
            <a:off x="531843" y="237658"/>
            <a:ext cx="10804849" cy="69046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Ervaringsdeskundigheid</a:t>
            </a:r>
          </a:p>
        </p:txBody>
      </p:sp>
      <p:sp>
        <p:nvSpPr>
          <p:cNvPr id="5" name="Rechthoek: afgeronde hoeken 4">
            <a:extLst>
              <a:ext uri="{FF2B5EF4-FFF2-40B4-BE49-F238E27FC236}">
                <a16:creationId xmlns:a16="http://schemas.microsoft.com/office/drawing/2014/main" id="{7CCEDB0D-79D1-9589-915D-DD75686AF4E3}"/>
              </a:ext>
            </a:extLst>
          </p:cNvPr>
          <p:cNvSpPr/>
          <p:nvPr/>
        </p:nvSpPr>
        <p:spPr>
          <a:xfrm>
            <a:off x="531844" y="1035943"/>
            <a:ext cx="2614027" cy="690465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Gezinsgericht</a:t>
            </a:r>
          </a:p>
        </p:txBody>
      </p:sp>
      <p:sp>
        <p:nvSpPr>
          <p:cNvPr id="6" name="Rechthoek: afgeronde hoeken 5">
            <a:extLst>
              <a:ext uri="{FF2B5EF4-FFF2-40B4-BE49-F238E27FC236}">
                <a16:creationId xmlns:a16="http://schemas.microsoft.com/office/drawing/2014/main" id="{7593D604-0ABA-098B-94EA-2CA85126FC5C}"/>
              </a:ext>
            </a:extLst>
          </p:cNvPr>
          <p:cNvSpPr/>
          <p:nvPr/>
        </p:nvSpPr>
        <p:spPr>
          <a:xfrm>
            <a:off x="3259518" y="1040738"/>
            <a:ext cx="2614027" cy="6904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Lerend	</a:t>
            </a:r>
          </a:p>
        </p:txBody>
      </p:sp>
      <p:sp>
        <p:nvSpPr>
          <p:cNvPr id="7" name="Rechthoek: afgeronde hoeken 6">
            <a:extLst>
              <a:ext uri="{FF2B5EF4-FFF2-40B4-BE49-F238E27FC236}">
                <a16:creationId xmlns:a16="http://schemas.microsoft.com/office/drawing/2014/main" id="{1BF793BD-EC38-3460-92BD-B4ED29947373}"/>
              </a:ext>
            </a:extLst>
          </p:cNvPr>
          <p:cNvSpPr/>
          <p:nvPr/>
        </p:nvSpPr>
        <p:spPr>
          <a:xfrm>
            <a:off x="5987192" y="1067728"/>
            <a:ext cx="2614027" cy="6904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Eenvoudig</a:t>
            </a:r>
          </a:p>
        </p:txBody>
      </p:sp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95D137AA-10F5-C16F-30C3-13F24E393357}"/>
              </a:ext>
            </a:extLst>
          </p:cNvPr>
          <p:cNvSpPr/>
          <p:nvPr/>
        </p:nvSpPr>
        <p:spPr>
          <a:xfrm>
            <a:off x="8714866" y="1067727"/>
            <a:ext cx="2614027" cy="6904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Rechtsbeschermend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en transparant</a:t>
            </a:r>
          </a:p>
        </p:txBody>
      </p: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47D5EA28-35B3-19B6-6FED-D7A91A5C35C1}"/>
              </a:ext>
            </a:extLst>
          </p:cNvPr>
          <p:cNvSpPr/>
          <p:nvPr/>
        </p:nvSpPr>
        <p:spPr>
          <a:xfrm>
            <a:off x="527939" y="1824266"/>
            <a:ext cx="2614027" cy="59176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Versterken lokale (wijk)teams</a:t>
            </a:r>
          </a:p>
        </p:txBody>
      </p:sp>
      <p:sp>
        <p:nvSpPr>
          <p:cNvPr id="22" name="Rechthoek: afgeronde hoeken 21">
            <a:extLst>
              <a:ext uri="{FF2B5EF4-FFF2-40B4-BE49-F238E27FC236}">
                <a16:creationId xmlns:a16="http://schemas.microsoft.com/office/drawing/2014/main" id="{F25627B0-E802-2B57-005D-0B0710C022A5}"/>
              </a:ext>
            </a:extLst>
          </p:cNvPr>
          <p:cNvSpPr/>
          <p:nvPr/>
        </p:nvSpPr>
        <p:spPr>
          <a:xfrm>
            <a:off x="527938" y="2492425"/>
            <a:ext cx="2614027" cy="59176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Visie gefaseerd samenwerken aan veiligheid</a:t>
            </a:r>
          </a:p>
        </p:txBody>
      </p:sp>
      <p:sp>
        <p:nvSpPr>
          <p:cNvPr id="23" name="Rechthoek: afgeronde hoeken 22">
            <a:extLst>
              <a:ext uri="{FF2B5EF4-FFF2-40B4-BE49-F238E27FC236}">
                <a16:creationId xmlns:a16="http://schemas.microsoft.com/office/drawing/2014/main" id="{89E45940-2A8F-7A55-208B-C0BD2840DBE0}"/>
              </a:ext>
            </a:extLst>
          </p:cNvPr>
          <p:cNvSpPr/>
          <p:nvPr/>
        </p:nvSpPr>
        <p:spPr>
          <a:xfrm>
            <a:off x="527938" y="3141931"/>
            <a:ext cx="2614027" cy="59176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Integrale sturing</a:t>
            </a:r>
          </a:p>
        </p:txBody>
      </p:sp>
      <p:sp>
        <p:nvSpPr>
          <p:cNvPr id="24" name="Rechthoek: afgeronde hoeken 23">
            <a:extLst>
              <a:ext uri="{FF2B5EF4-FFF2-40B4-BE49-F238E27FC236}">
                <a16:creationId xmlns:a16="http://schemas.microsoft.com/office/drawing/2014/main" id="{E7E22D3D-DB99-70DC-F3FE-6E91198F240F}"/>
              </a:ext>
            </a:extLst>
          </p:cNvPr>
          <p:cNvSpPr/>
          <p:nvPr/>
        </p:nvSpPr>
        <p:spPr>
          <a:xfrm>
            <a:off x="527939" y="3810091"/>
            <a:ext cx="2614027" cy="59176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Verbinding Volwassen-GGZ</a:t>
            </a:r>
          </a:p>
        </p:txBody>
      </p:sp>
      <p:sp>
        <p:nvSpPr>
          <p:cNvPr id="25" name="Rechthoek: afgeronde hoeken 24">
            <a:extLst>
              <a:ext uri="{FF2B5EF4-FFF2-40B4-BE49-F238E27FC236}">
                <a16:creationId xmlns:a16="http://schemas.microsoft.com/office/drawing/2014/main" id="{880D24AA-5320-4224-EC43-FD1903313584}"/>
              </a:ext>
            </a:extLst>
          </p:cNvPr>
          <p:cNvSpPr/>
          <p:nvPr/>
        </p:nvSpPr>
        <p:spPr>
          <a:xfrm>
            <a:off x="527938" y="4459597"/>
            <a:ext cx="2614027" cy="59176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Integrale analyse (en netwerkdossier)</a:t>
            </a:r>
          </a:p>
        </p:txBody>
      </p:sp>
      <p:sp>
        <p:nvSpPr>
          <p:cNvPr id="26" name="Rechthoek: afgeronde hoeken 25">
            <a:extLst>
              <a:ext uri="{FF2B5EF4-FFF2-40B4-BE49-F238E27FC236}">
                <a16:creationId xmlns:a16="http://schemas.microsoft.com/office/drawing/2014/main" id="{A3BB96E4-0664-A153-2750-A3E7738EB23E}"/>
              </a:ext>
            </a:extLst>
          </p:cNvPr>
          <p:cNvSpPr/>
          <p:nvPr/>
        </p:nvSpPr>
        <p:spPr>
          <a:xfrm>
            <a:off x="527937" y="5109103"/>
            <a:ext cx="2614027" cy="59176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Gezinsinterventies </a:t>
            </a:r>
          </a:p>
        </p:txBody>
      </p:sp>
      <p:sp>
        <p:nvSpPr>
          <p:cNvPr id="27" name="Rechthoek: afgeronde hoeken 26">
            <a:extLst>
              <a:ext uri="{FF2B5EF4-FFF2-40B4-BE49-F238E27FC236}">
                <a16:creationId xmlns:a16="http://schemas.microsoft.com/office/drawing/2014/main" id="{758BDF08-8DC6-3039-C26B-364A4D35E4CA}"/>
              </a:ext>
            </a:extLst>
          </p:cNvPr>
          <p:cNvSpPr/>
          <p:nvPr/>
        </p:nvSpPr>
        <p:spPr>
          <a:xfrm>
            <a:off x="527937" y="5795916"/>
            <a:ext cx="2614027" cy="59176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MDA++</a:t>
            </a:r>
          </a:p>
        </p:txBody>
      </p:sp>
      <p:sp>
        <p:nvSpPr>
          <p:cNvPr id="28" name="Rechthoek: afgeronde hoeken 27">
            <a:extLst>
              <a:ext uri="{FF2B5EF4-FFF2-40B4-BE49-F238E27FC236}">
                <a16:creationId xmlns:a16="http://schemas.microsoft.com/office/drawing/2014/main" id="{3C17DC11-F493-EACA-15AA-DCF85A6A77B8}"/>
              </a:ext>
            </a:extLst>
          </p:cNvPr>
          <p:cNvSpPr/>
          <p:nvPr/>
        </p:nvSpPr>
        <p:spPr>
          <a:xfrm>
            <a:off x="3272388" y="1824266"/>
            <a:ext cx="2614027" cy="59176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Monitoring</a:t>
            </a:r>
          </a:p>
        </p:txBody>
      </p:sp>
      <p:sp>
        <p:nvSpPr>
          <p:cNvPr id="29" name="Rechthoek: afgeronde hoeken 28">
            <a:extLst>
              <a:ext uri="{FF2B5EF4-FFF2-40B4-BE49-F238E27FC236}">
                <a16:creationId xmlns:a16="http://schemas.microsoft.com/office/drawing/2014/main" id="{73B2159D-458E-3F78-E350-C5D3F0C1FA8D}"/>
              </a:ext>
            </a:extLst>
          </p:cNvPr>
          <p:cNvSpPr/>
          <p:nvPr/>
        </p:nvSpPr>
        <p:spPr>
          <a:xfrm>
            <a:off x="3272388" y="2492425"/>
            <a:ext cx="2614027" cy="59176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Onderzoek</a:t>
            </a:r>
          </a:p>
        </p:txBody>
      </p:sp>
      <p:sp>
        <p:nvSpPr>
          <p:cNvPr id="30" name="Rechthoek: afgeronde hoeken 29">
            <a:extLst>
              <a:ext uri="{FF2B5EF4-FFF2-40B4-BE49-F238E27FC236}">
                <a16:creationId xmlns:a16="http://schemas.microsoft.com/office/drawing/2014/main" id="{E6DD9BC8-373C-E615-AEDC-F5C655A8CF37}"/>
              </a:ext>
            </a:extLst>
          </p:cNvPr>
          <p:cNvSpPr/>
          <p:nvPr/>
        </p:nvSpPr>
        <p:spPr>
          <a:xfrm>
            <a:off x="3259517" y="3159603"/>
            <a:ext cx="2614027" cy="59176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Kennisdeling</a:t>
            </a:r>
          </a:p>
        </p:txBody>
      </p:sp>
      <p:sp>
        <p:nvSpPr>
          <p:cNvPr id="31" name="Rechthoek: afgeronde hoeken 30">
            <a:extLst>
              <a:ext uri="{FF2B5EF4-FFF2-40B4-BE49-F238E27FC236}">
                <a16:creationId xmlns:a16="http://schemas.microsoft.com/office/drawing/2014/main" id="{08E6FDE6-1B5C-67DA-860C-12827A57BFF6}"/>
              </a:ext>
            </a:extLst>
          </p:cNvPr>
          <p:cNvSpPr/>
          <p:nvPr/>
        </p:nvSpPr>
        <p:spPr>
          <a:xfrm>
            <a:off x="5987191" y="1842930"/>
            <a:ext cx="2614027" cy="59176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Regionale Veiligheidsteams</a:t>
            </a:r>
          </a:p>
        </p:txBody>
      </p:sp>
      <p:sp>
        <p:nvSpPr>
          <p:cNvPr id="32" name="Rechthoek: afgeronde hoeken 31">
            <a:extLst>
              <a:ext uri="{FF2B5EF4-FFF2-40B4-BE49-F238E27FC236}">
                <a16:creationId xmlns:a16="http://schemas.microsoft.com/office/drawing/2014/main" id="{C19D6D81-839B-5042-74BC-9DB8648EA1F3}"/>
              </a:ext>
            </a:extLst>
          </p:cNvPr>
          <p:cNvSpPr/>
          <p:nvPr/>
        </p:nvSpPr>
        <p:spPr>
          <a:xfrm>
            <a:off x="8731640" y="1824266"/>
            <a:ext cx="2614027" cy="59176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Project rechtsbescherming</a:t>
            </a:r>
          </a:p>
        </p:txBody>
      </p:sp>
      <p:sp>
        <p:nvSpPr>
          <p:cNvPr id="33" name="Rechthoek: afgeronde hoeken 32">
            <a:extLst>
              <a:ext uri="{FF2B5EF4-FFF2-40B4-BE49-F238E27FC236}">
                <a16:creationId xmlns:a16="http://schemas.microsoft.com/office/drawing/2014/main" id="{DE02ED5E-2FF4-30AD-4BD1-B6CA6CF0E071}"/>
              </a:ext>
            </a:extLst>
          </p:cNvPr>
          <p:cNvSpPr/>
          <p:nvPr/>
        </p:nvSpPr>
        <p:spPr>
          <a:xfrm>
            <a:off x="8714865" y="2492425"/>
            <a:ext cx="2614027" cy="59176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Goed Feitenonderzoek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00408FCB-66DD-B71E-85A3-F3F865ED72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1235" y="5498293"/>
            <a:ext cx="3462828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1369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B831B6F-405A-4B47-B9BB-5CA88F285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fbeelding 3" descr="Afbeelding met Lettertype, Graphics, logo, schermopname&#10;&#10;Automatisch gegenereerde beschrijving">
            <a:extLst>
              <a:ext uri="{FF2B5EF4-FFF2-40B4-BE49-F238E27FC236}">
                <a16:creationId xmlns:a16="http://schemas.microsoft.com/office/drawing/2014/main" id="{9CA23B9D-B9D4-402D-A289-3F8C78EA5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988" y="2961555"/>
            <a:ext cx="3368969" cy="934889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5109354-9C5D-4F8C-B0E6-D1043C7BF2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F342A2BA-1E80-E1B4-6701-70B0BDCF6B79}"/>
              </a:ext>
            </a:extLst>
          </p:cNvPr>
          <p:cNvSpPr txBox="1"/>
          <p:nvPr/>
        </p:nvSpPr>
        <p:spPr>
          <a:xfrm>
            <a:off x="5759354" y="457201"/>
            <a:ext cx="5337270" cy="183591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Gezinsgericht</a:t>
            </a:r>
            <a:endParaRPr lang="en-US" sz="54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49B530FE-A87D-41A0-A920-ADC6539EA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59353" y="2560829"/>
            <a:ext cx="5029200" cy="18288"/>
          </a:xfrm>
          <a:custGeom>
            <a:avLst/>
            <a:gdLst>
              <a:gd name="connsiteX0" fmla="*/ 0 w 5029200"/>
              <a:gd name="connsiteY0" fmla="*/ 0 h 18288"/>
              <a:gd name="connsiteX1" fmla="*/ 528066 w 5029200"/>
              <a:gd name="connsiteY1" fmla="*/ 0 h 18288"/>
              <a:gd name="connsiteX2" fmla="*/ 1207008 w 5029200"/>
              <a:gd name="connsiteY2" fmla="*/ 0 h 18288"/>
              <a:gd name="connsiteX3" fmla="*/ 1785366 w 5029200"/>
              <a:gd name="connsiteY3" fmla="*/ 0 h 18288"/>
              <a:gd name="connsiteX4" fmla="*/ 2313432 w 5029200"/>
              <a:gd name="connsiteY4" fmla="*/ 0 h 18288"/>
              <a:gd name="connsiteX5" fmla="*/ 2992374 w 5029200"/>
              <a:gd name="connsiteY5" fmla="*/ 0 h 18288"/>
              <a:gd name="connsiteX6" fmla="*/ 3621024 w 5029200"/>
              <a:gd name="connsiteY6" fmla="*/ 0 h 18288"/>
              <a:gd name="connsiteX7" fmla="*/ 4249674 w 5029200"/>
              <a:gd name="connsiteY7" fmla="*/ 0 h 18288"/>
              <a:gd name="connsiteX8" fmla="*/ 5029200 w 5029200"/>
              <a:gd name="connsiteY8" fmla="*/ 0 h 18288"/>
              <a:gd name="connsiteX9" fmla="*/ 5029200 w 5029200"/>
              <a:gd name="connsiteY9" fmla="*/ 18288 h 18288"/>
              <a:gd name="connsiteX10" fmla="*/ 4501134 w 5029200"/>
              <a:gd name="connsiteY10" fmla="*/ 18288 h 18288"/>
              <a:gd name="connsiteX11" fmla="*/ 4023360 w 5029200"/>
              <a:gd name="connsiteY11" fmla="*/ 18288 h 18288"/>
              <a:gd name="connsiteX12" fmla="*/ 3344418 w 5029200"/>
              <a:gd name="connsiteY12" fmla="*/ 18288 h 18288"/>
              <a:gd name="connsiteX13" fmla="*/ 2816352 w 5029200"/>
              <a:gd name="connsiteY13" fmla="*/ 18288 h 18288"/>
              <a:gd name="connsiteX14" fmla="*/ 2137410 w 5029200"/>
              <a:gd name="connsiteY14" fmla="*/ 18288 h 18288"/>
              <a:gd name="connsiteX15" fmla="*/ 1408176 w 5029200"/>
              <a:gd name="connsiteY15" fmla="*/ 18288 h 18288"/>
              <a:gd name="connsiteX16" fmla="*/ 829818 w 5029200"/>
              <a:gd name="connsiteY16" fmla="*/ 18288 h 18288"/>
              <a:gd name="connsiteX17" fmla="*/ 0 w 5029200"/>
              <a:gd name="connsiteY17" fmla="*/ 18288 h 18288"/>
              <a:gd name="connsiteX18" fmla="*/ 0 w 5029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029200" h="18288" fill="none" extrusionOk="0">
                <a:moveTo>
                  <a:pt x="0" y="0"/>
                </a:moveTo>
                <a:cubicBezTo>
                  <a:pt x="142937" y="1696"/>
                  <a:pt x="371859" y="12840"/>
                  <a:pt x="528066" y="0"/>
                </a:cubicBezTo>
                <a:cubicBezTo>
                  <a:pt x="684273" y="-12840"/>
                  <a:pt x="928949" y="-5725"/>
                  <a:pt x="1207008" y="0"/>
                </a:cubicBezTo>
                <a:cubicBezTo>
                  <a:pt x="1485067" y="5725"/>
                  <a:pt x="1562886" y="-21331"/>
                  <a:pt x="1785366" y="0"/>
                </a:cubicBezTo>
                <a:cubicBezTo>
                  <a:pt x="2007846" y="21331"/>
                  <a:pt x="2056226" y="25221"/>
                  <a:pt x="2313432" y="0"/>
                </a:cubicBezTo>
                <a:cubicBezTo>
                  <a:pt x="2570638" y="-25221"/>
                  <a:pt x="2732455" y="16294"/>
                  <a:pt x="2992374" y="0"/>
                </a:cubicBezTo>
                <a:cubicBezTo>
                  <a:pt x="3252293" y="-16294"/>
                  <a:pt x="3319267" y="-29774"/>
                  <a:pt x="3621024" y="0"/>
                </a:cubicBezTo>
                <a:cubicBezTo>
                  <a:pt x="3922781" y="29774"/>
                  <a:pt x="3998107" y="-1004"/>
                  <a:pt x="4249674" y="0"/>
                </a:cubicBezTo>
                <a:cubicBezTo>
                  <a:pt x="4501241" y="1004"/>
                  <a:pt x="4792523" y="-4510"/>
                  <a:pt x="5029200" y="0"/>
                </a:cubicBezTo>
                <a:cubicBezTo>
                  <a:pt x="5029730" y="6954"/>
                  <a:pt x="5029934" y="12839"/>
                  <a:pt x="5029200" y="18288"/>
                </a:cubicBezTo>
                <a:cubicBezTo>
                  <a:pt x="4805432" y="23154"/>
                  <a:pt x="4715801" y="17034"/>
                  <a:pt x="4501134" y="18288"/>
                </a:cubicBezTo>
                <a:cubicBezTo>
                  <a:pt x="4286467" y="19542"/>
                  <a:pt x="4193719" y="41701"/>
                  <a:pt x="4023360" y="18288"/>
                </a:cubicBezTo>
                <a:cubicBezTo>
                  <a:pt x="3853001" y="-5125"/>
                  <a:pt x="3676466" y="16909"/>
                  <a:pt x="3344418" y="18288"/>
                </a:cubicBezTo>
                <a:cubicBezTo>
                  <a:pt x="3012370" y="19667"/>
                  <a:pt x="2945824" y="14410"/>
                  <a:pt x="2816352" y="18288"/>
                </a:cubicBezTo>
                <a:cubicBezTo>
                  <a:pt x="2686880" y="22166"/>
                  <a:pt x="2438351" y="13507"/>
                  <a:pt x="2137410" y="18288"/>
                </a:cubicBezTo>
                <a:cubicBezTo>
                  <a:pt x="1836469" y="23069"/>
                  <a:pt x="1581391" y="46111"/>
                  <a:pt x="1408176" y="18288"/>
                </a:cubicBezTo>
                <a:cubicBezTo>
                  <a:pt x="1234961" y="-9535"/>
                  <a:pt x="1040489" y="-7495"/>
                  <a:pt x="829818" y="18288"/>
                </a:cubicBezTo>
                <a:cubicBezTo>
                  <a:pt x="619147" y="44071"/>
                  <a:pt x="238626" y="37568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029200" h="18288" stroke="0" extrusionOk="0">
                <a:moveTo>
                  <a:pt x="0" y="0"/>
                </a:moveTo>
                <a:cubicBezTo>
                  <a:pt x="165412" y="-21137"/>
                  <a:pt x="322344" y="-21985"/>
                  <a:pt x="578358" y="0"/>
                </a:cubicBezTo>
                <a:cubicBezTo>
                  <a:pt x="834372" y="21985"/>
                  <a:pt x="907099" y="-19195"/>
                  <a:pt x="1056132" y="0"/>
                </a:cubicBezTo>
                <a:cubicBezTo>
                  <a:pt x="1205165" y="19195"/>
                  <a:pt x="1612834" y="-24928"/>
                  <a:pt x="1785366" y="0"/>
                </a:cubicBezTo>
                <a:cubicBezTo>
                  <a:pt x="1957898" y="24928"/>
                  <a:pt x="2149044" y="19108"/>
                  <a:pt x="2363724" y="0"/>
                </a:cubicBezTo>
                <a:cubicBezTo>
                  <a:pt x="2578404" y="-19108"/>
                  <a:pt x="2759981" y="-21788"/>
                  <a:pt x="2942082" y="0"/>
                </a:cubicBezTo>
                <a:cubicBezTo>
                  <a:pt x="3124183" y="21788"/>
                  <a:pt x="3482217" y="8836"/>
                  <a:pt x="3671316" y="0"/>
                </a:cubicBezTo>
                <a:cubicBezTo>
                  <a:pt x="3860415" y="-8836"/>
                  <a:pt x="4058665" y="-25048"/>
                  <a:pt x="4199382" y="0"/>
                </a:cubicBezTo>
                <a:cubicBezTo>
                  <a:pt x="4340099" y="25048"/>
                  <a:pt x="4735096" y="-22088"/>
                  <a:pt x="5029200" y="0"/>
                </a:cubicBezTo>
                <a:cubicBezTo>
                  <a:pt x="5028517" y="5414"/>
                  <a:pt x="5028480" y="12510"/>
                  <a:pt x="5029200" y="18288"/>
                </a:cubicBezTo>
                <a:cubicBezTo>
                  <a:pt x="4891577" y="31493"/>
                  <a:pt x="4684146" y="-2509"/>
                  <a:pt x="4501134" y="18288"/>
                </a:cubicBezTo>
                <a:cubicBezTo>
                  <a:pt x="4318122" y="39085"/>
                  <a:pt x="4030703" y="3672"/>
                  <a:pt x="3872484" y="18288"/>
                </a:cubicBezTo>
                <a:cubicBezTo>
                  <a:pt x="3714265" y="32905"/>
                  <a:pt x="3546134" y="7501"/>
                  <a:pt x="3294126" y="18288"/>
                </a:cubicBezTo>
                <a:cubicBezTo>
                  <a:pt x="3042118" y="29075"/>
                  <a:pt x="2912116" y="11153"/>
                  <a:pt x="2564892" y="18288"/>
                </a:cubicBezTo>
                <a:cubicBezTo>
                  <a:pt x="2217668" y="25423"/>
                  <a:pt x="2095118" y="11659"/>
                  <a:pt x="1835658" y="18288"/>
                </a:cubicBezTo>
                <a:cubicBezTo>
                  <a:pt x="1576198" y="24917"/>
                  <a:pt x="1500897" y="19889"/>
                  <a:pt x="1307592" y="18288"/>
                </a:cubicBezTo>
                <a:cubicBezTo>
                  <a:pt x="1114287" y="16687"/>
                  <a:pt x="961527" y="47453"/>
                  <a:pt x="678942" y="18288"/>
                </a:cubicBezTo>
                <a:cubicBezTo>
                  <a:pt x="396357" y="-10877"/>
                  <a:pt x="271066" y="23005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38100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BF7F9ED-DAB2-CE2A-1292-B83B6EC9C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9354" y="2798064"/>
            <a:ext cx="5461095" cy="341761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700">
                <a:solidFill>
                  <a:srgbClr val="FFFFFF"/>
                </a:solidFill>
              </a:rPr>
              <a:t>Medewerker van het lokaal team is bekwaam in het aangaan van veiligheidscasuistiek.</a:t>
            </a:r>
          </a:p>
          <a:p>
            <a:r>
              <a:rPr lang="en-US" sz="1700">
                <a:solidFill>
                  <a:srgbClr val="FFFFFF"/>
                </a:solidFill>
              </a:rPr>
              <a:t>Er wordt naar het totale gezinssysteem en de verschillende leefdomeinen gekeken. Onderliggende factoren worden meegenomen in de aanpak.</a:t>
            </a:r>
          </a:p>
          <a:p>
            <a:r>
              <a:rPr lang="en-US" sz="1700">
                <a:solidFill>
                  <a:srgbClr val="FFFFFF"/>
                </a:solidFill>
              </a:rPr>
              <a:t>Er wordt samen met het gezin 1 veiligheidsplan opgesteld en alle betrokkenen committeren zich hier aan.</a:t>
            </a:r>
          </a:p>
          <a:p>
            <a:r>
              <a:rPr lang="en-US" sz="1700">
                <a:solidFill>
                  <a:srgbClr val="FFFFFF"/>
                </a:solidFill>
              </a:rPr>
              <a:t>Er wordt verbinding gemaakt met volwassen GGZ.</a:t>
            </a:r>
          </a:p>
          <a:p>
            <a:r>
              <a:rPr lang="en-US" sz="1700">
                <a:solidFill>
                  <a:srgbClr val="FFFFFF"/>
                </a:solidFill>
              </a:rPr>
              <a:t>Er worden prioriteiten gesteld. Niet alles kan tegelijk!</a:t>
            </a:r>
          </a:p>
        </p:txBody>
      </p:sp>
    </p:spTree>
    <p:extLst>
      <p:ext uri="{BB962C8B-B14F-4D97-AF65-F5344CB8AC3E}">
        <p14:creationId xmlns:p14="http://schemas.microsoft.com/office/powerpoint/2010/main" val="3057005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B831B6F-405A-4B47-B9BB-5CA88F285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fbeelding 3" descr="Afbeelding met Lettertype, Graphics, logo, schermopname&#10;&#10;Automatisch gegenereerde beschrijving">
            <a:extLst>
              <a:ext uri="{FF2B5EF4-FFF2-40B4-BE49-F238E27FC236}">
                <a16:creationId xmlns:a16="http://schemas.microsoft.com/office/drawing/2014/main" id="{9CA23B9D-B9D4-402D-A289-3F8C78EA5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988" y="2961555"/>
            <a:ext cx="3368969" cy="934889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5109354-9C5D-4F8C-B0E6-D1043C7BF2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0432A55-CD6E-5FB3-23C5-3EA72CCDC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9354" y="457201"/>
            <a:ext cx="5337270" cy="1835911"/>
          </a:xfrm>
        </p:spPr>
        <p:txBody>
          <a:bodyPr anchor="b">
            <a:normAutofit/>
          </a:bodyPr>
          <a:lstStyle/>
          <a:p>
            <a:r>
              <a:rPr lang="nl-NL" sz="5400">
                <a:solidFill>
                  <a:srgbClr val="FFFFFF"/>
                </a:solidFill>
              </a:rPr>
              <a:t>Lerend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49B530FE-A87D-41A0-A920-ADC6539EA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59353" y="2560829"/>
            <a:ext cx="5029200" cy="18288"/>
          </a:xfrm>
          <a:custGeom>
            <a:avLst/>
            <a:gdLst>
              <a:gd name="connsiteX0" fmla="*/ 0 w 5029200"/>
              <a:gd name="connsiteY0" fmla="*/ 0 h 18288"/>
              <a:gd name="connsiteX1" fmla="*/ 528066 w 5029200"/>
              <a:gd name="connsiteY1" fmla="*/ 0 h 18288"/>
              <a:gd name="connsiteX2" fmla="*/ 1207008 w 5029200"/>
              <a:gd name="connsiteY2" fmla="*/ 0 h 18288"/>
              <a:gd name="connsiteX3" fmla="*/ 1785366 w 5029200"/>
              <a:gd name="connsiteY3" fmla="*/ 0 h 18288"/>
              <a:gd name="connsiteX4" fmla="*/ 2313432 w 5029200"/>
              <a:gd name="connsiteY4" fmla="*/ 0 h 18288"/>
              <a:gd name="connsiteX5" fmla="*/ 2992374 w 5029200"/>
              <a:gd name="connsiteY5" fmla="*/ 0 h 18288"/>
              <a:gd name="connsiteX6" fmla="*/ 3621024 w 5029200"/>
              <a:gd name="connsiteY6" fmla="*/ 0 h 18288"/>
              <a:gd name="connsiteX7" fmla="*/ 4249674 w 5029200"/>
              <a:gd name="connsiteY7" fmla="*/ 0 h 18288"/>
              <a:gd name="connsiteX8" fmla="*/ 5029200 w 5029200"/>
              <a:gd name="connsiteY8" fmla="*/ 0 h 18288"/>
              <a:gd name="connsiteX9" fmla="*/ 5029200 w 5029200"/>
              <a:gd name="connsiteY9" fmla="*/ 18288 h 18288"/>
              <a:gd name="connsiteX10" fmla="*/ 4501134 w 5029200"/>
              <a:gd name="connsiteY10" fmla="*/ 18288 h 18288"/>
              <a:gd name="connsiteX11" fmla="*/ 4023360 w 5029200"/>
              <a:gd name="connsiteY11" fmla="*/ 18288 h 18288"/>
              <a:gd name="connsiteX12" fmla="*/ 3344418 w 5029200"/>
              <a:gd name="connsiteY12" fmla="*/ 18288 h 18288"/>
              <a:gd name="connsiteX13" fmla="*/ 2816352 w 5029200"/>
              <a:gd name="connsiteY13" fmla="*/ 18288 h 18288"/>
              <a:gd name="connsiteX14" fmla="*/ 2137410 w 5029200"/>
              <a:gd name="connsiteY14" fmla="*/ 18288 h 18288"/>
              <a:gd name="connsiteX15" fmla="*/ 1408176 w 5029200"/>
              <a:gd name="connsiteY15" fmla="*/ 18288 h 18288"/>
              <a:gd name="connsiteX16" fmla="*/ 829818 w 5029200"/>
              <a:gd name="connsiteY16" fmla="*/ 18288 h 18288"/>
              <a:gd name="connsiteX17" fmla="*/ 0 w 5029200"/>
              <a:gd name="connsiteY17" fmla="*/ 18288 h 18288"/>
              <a:gd name="connsiteX18" fmla="*/ 0 w 5029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029200" h="18288" fill="none" extrusionOk="0">
                <a:moveTo>
                  <a:pt x="0" y="0"/>
                </a:moveTo>
                <a:cubicBezTo>
                  <a:pt x="142937" y="1696"/>
                  <a:pt x="371859" y="12840"/>
                  <a:pt x="528066" y="0"/>
                </a:cubicBezTo>
                <a:cubicBezTo>
                  <a:pt x="684273" y="-12840"/>
                  <a:pt x="928949" y="-5725"/>
                  <a:pt x="1207008" y="0"/>
                </a:cubicBezTo>
                <a:cubicBezTo>
                  <a:pt x="1485067" y="5725"/>
                  <a:pt x="1562886" y="-21331"/>
                  <a:pt x="1785366" y="0"/>
                </a:cubicBezTo>
                <a:cubicBezTo>
                  <a:pt x="2007846" y="21331"/>
                  <a:pt x="2056226" y="25221"/>
                  <a:pt x="2313432" y="0"/>
                </a:cubicBezTo>
                <a:cubicBezTo>
                  <a:pt x="2570638" y="-25221"/>
                  <a:pt x="2732455" y="16294"/>
                  <a:pt x="2992374" y="0"/>
                </a:cubicBezTo>
                <a:cubicBezTo>
                  <a:pt x="3252293" y="-16294"/>
                  <a:pt x="3319267" y="-29774"/>
                  <a:pt x="3621024" y="0"/>
                </a:cubicBezTo>
                <a:cubicBezTo>
                  <a:pt x="3922781" y="29774"/>
                  <a:pt x="3998107" y="-1004"/>
                  <a:pt x="4249674" y="0"/>
                </a:cubicBezTo>
                <a:cubicBezTo>
                  <a:pt x="4501241" y="1004"/>
                  <a:pt x="4792523" y="-4510"/>
                  <a:pt x="5029200" y="0"/>
                </a:cubicBezTo>
                <a:cubicBezTo>
                  <a:pt x="5029730" y="6954"/>
                  <a:pt x="5029934" y="12839"/>
                  <a:pt x="5029200" y="18288"/>
                </a:cubicBezTo>
                <a:cubicBezTo>
                  <a:pt x="4805432" y="23154"/>
                  <a:pt x="4715801" y="17034"/>
                  <a:pt x="4501134" y="18288"/>
                </a:cubicBezTo>
                <a:cubicBezTo>
                  <a:pt x="4286467" y="19542"/>
                  <a:pt x="4193719" y="41701"/>
                  <a:pt x="4023360" y="18288"/>
                </a:cubicBezTo>
                <a:cubicBezTo>
                  <a:pt x="3853001" y="-5125"/>
                  <a:pt x="3676466" y="16909"/>
                  <a:pt x="3344418" y="18288"/>
                </a:cubicBezTo>
                <a:cubicBezTo>
                  <a:pt x="3012370" y="19667"/>
                  <a:pt x="2945824" y="14410"/>
                  <a:pt x="2816352" y="18288"/>
                </a:cubicBezTo>
                <a:cubicBezTo>
                  <a:pt x="2686880" y="22166"/>
                  <a:pt x="2438351" y="13507"/>
                  <a:pt x="2137410" y="18288"/>
                </a:cubicBezTo>
                <a:cubicBezTo>
                  <a:pt x="1836469" y="23069"/>
                  <a:pt x="1581391" y="46111"/>
                  <a:pt x="1408176" y="18288"/>
                </a:cubicBezTo>
                <a:cubicBezTo>
                  <a:pt x="1234961" y="-9535"/>
                  <a:pt x="1040489" y="-7495"/>
                  <a:pt x="829818" y="18288"/>
                </a:cubicBezTo>
                <a:cubicBezTo>
                  <a:pt x="619147" y="44071"/>
                  <a:pt x="238626" y="37568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029200" h="18288" stroke="0" extrusionOk="0">
                <a:moveTo>
                  <a:pt x="0" y="0"/>
                </a:moveTo>
                <a:cubicBezTo>
                  <a:pt x="165412" y="-21137"/>
                  <a:pt x="322344" y="-21985"/>
                  <a:pt x="578358" y="0"/>
                </a:cubicBezTo>
                <a:cubicBezTo>
                  <a:pt x="834372" y="21985"/>
                  <a:pt x="907099" y="-19195"/>
                  <a:pt x="1056132" y="0"/>
                </a:cubicBezTo>
                <a:cubicBezTo>
                  <a:pt x="1205165" y="19195"/>
                  <a:pt x="1612834" y="-24928"/>
                  <a:pt x="1785366" y="0"/>
                </a:cubicBezTo>
                <a:cubicBezTo>
                  <a:pt x="1957898" y="24928"/>
                  <a:pt x="2149044" y="19108"/>
                  <a:pt x="2363724" y="0"/>
                </a:cubicBezTo>
                <a:cubicBezTo>
                  <a:pt x="2578404" y="-19108"/>
                  <a:pt x="2759981" y="-21788"/>
                  <a:pt x="2942082" y="0"/>
                </a:cubicBezTo>
                <a:cubicBezTo>
                  <a:pt x="3124183" y="21788"/>
                  <a:pt x="3482217" y="8836"/>
                  <a:pt x="3671316" y="0"/>
                </a:cubicBezTo>
                <a:cubicBezTo>
                  <a:pt x="3860415" y="-8836"/>
                  <a:pt x="4058665" y="-25048"/>
                  <a:pt x="4199382" y="0"/>
                </a:cubicBezTo>
                <a:cubicBezTo>
                  <a:pt x="4340099" y="25048"/>
                  <a:pt x="4735096" y="-22088"/>
                  <a:pt x="5029200" y="0"/>
                </a:cubicBezTo>
                <a:cubicBezTo>
                  <a:pt x="5028517" y="5414"/>
                  <a:pt x="5028480" y="12510"/>
                  <a:pt x="5029200" y="18288"/>
                </a:cubicBezTo>
                <a:cubicBezTo>
                  <a:pt x="4891577" y="31493"/>
                  <a:pt x="4684146" y="-2509"/>
                  <a:pt x="4501134" y="18288"/>
                </a:cubicBezTo>
                <a:cubicBezTo>
                  <a:pt x="4318122" y="39085"/>
                  <a:pt x="4030703" y="3672"/>
                  <a:pt x="3872484" y="18288"/>
                </a:cubicBezTo>
                <a:cubicBezTo>
                  <a:pt x="3714265" y="32905"/>
                  <a:pt x="3546134" y="7501"/>
                  <a:pt x="3294126" y="18288"/>
                </a:cubicBezTo>
                <a:cubicBezTo>
                  <a:pt x="3042118" y="29075"/>
                  <a:pt x="2912116" y="11153"/>
                  <a:pt x="2564892" y="18288"/>
                </a:cubicBezTo>
                <a:cubicBezTo>
                  <a:pt x="2217668" y="25423"/>
                  <a:pt x="2095118" y="11659"/>
                  <a:pt x="1835658" y="18288"/>
                </a:cubicBezTo>
                <a:cubicBezTo>
                  <a:pt x="1576198" y="24917"/>
                  <a:pt x="1500897" y="19889"/>
                  <a:pt x="1307592" y="18288"/>
                </a:cubicBezTo>
                <a:cubicBezTo>
                  <a:pt x="1114287" y="16687"/>
                  <a:pt x="961527" y="47453"/>
                  <a:pt x="678942" y="18288"/>
                </a:cubicBezTo>
                <a:cubicBezTo>
                  <a:pt x="396357" y="-10877"/>
                  <a:pt x="271066" y="23005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38100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BF7F9ED-DAB2-CE2A-1292-B83B6EC9C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9354" y="2798064"/>
            <a:ext cx="5461095" cy="3417611"/>
          </a:xfrm>
        </p:spPr>
        <p:txBody>
          <a:bodyPr anchor="t">
            <a:normAutofit/>
          </a:bodyPr>
          <a:lstStyle/>
          <a:p>
            <a:r>
              <a:rPr lang="nl-NL" sz="1900">
                <a:solidFill>
                  <a:srgbClr val="FFFFFF"/>
                </a:solidFill>
              </a:rPr>
              <a:t>Professionals stellen zich open voor de client en collega experts en zijn in staat om op hun eigen handelen en beoordelingsvermogen te reflecteren.</a:t>
            </a:r>
          </a:p>
          <a:p>
            <a:r>
              <a:rPr lang="nl-NL" sz="1900">
                <a:solidFill>
                  <a:srgbClr val="FFFFFF"/>
                </a:solidFill>
              </a:rPr>
              <a:t>Beoordeling is gebaseerd op feiten en objectieve observaties. </a:t>
            </a:r>
          </a:p>
          <a:p>
            <a:r>
              <a:rPr lang="nl-NL" sz="1900">
                <a:solidFill>
                  <a:srgbClr val="FFFFFF"/>
                </a:solidFill>
              </a:rPr>
              <a:t>Professionele tegenspraak: elkaar bevragen zonder oordeel, maar checken op feiten en signalen objectiveren.</a:t>
            </a:r>
          </a:p>
          <a:p>
            <a:r>
              <a:rPr lang="nl-NL" sz="1900">
                <a:solidFill>
                  <a:srgbClr val="FFFFFF"/>
                </a:solidFill>
              </a:rPr>
              <a:t>Professionals hebben de tijd en ruimte om te leren en reflecteren.</a:t>
            </a:r>
          </a:p>
        </p:txBody>
      </p:sp>
    </p:spTree>
    <p:extLst>
      <p:ext uri="{BB962C8B-B14F-4D97-AF65-F5344CB8AC3E}">
        <p14:creationId xmlns:p14="http://schemas.microsoft.com/office/powerpoint/2010/main" val="41553056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B831B6F-405A-4B47-B9BB-5CA88F285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CA23B9D-B9D4-402D-A289-3F8C78EA5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988" y="2961555"/>
            <a:ext cx="3368969" cy="934889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5109354-9C5D-4F8C-B0E6-D1043C7BF2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0432A55-CD6E-5FB3-23C5-3EA72CCDC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9354" y="457201"/>
            <a:ext cx="5337270" cy="1835911"/>
          </a:xfrm>
        </p:spPr>
        <p:txBody>
          <a:bodyPr anchor="b">
            <a:normAutofit/>
          </a:bodyPr>
          <a:lstStyle/>
          <a:p>
            <a:r>
              <a:rPr lang="nl-NL" sz="5400">
                <a:solidFill>
                  <a:srgbClr val="FFFFFF"/>
                </a:solidFill>
              </a:rPr>
              <a:t>Eenvoudig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49B530FE-A87D-41A0-A920-ADC6539EA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59353" y="2560829"/>
            <a:ext cx="5029200" cy="18288"/>
          </a:xfrm>
          <a:custGeom>
            <a:avLst/>
            <a:gdLst>
              <a:gd name="connsiteX0" fmla="*/ 0 w 5029200"/>
              <a:gd name="connsiteY0" fmla="*/ 0 h 18288"/>
              <a:gd name="connsiteX1" fmla="*/ 528066 w 5029200"/>
              <a:gd name="connsiteY1" fmla="*/ 0 h 18288"/>
              <a:gd name="connsiteX2" fmla="*/ 1207008 w 5029200"/>
              <a:gd name="connsiteY2" fmla="*/ 0 h 18288"/>
              <a:gd name="connsiteX3" fmla="*/ 1785366 w 5029200"/>
              <a:gd name="connsiteY3" fmla="*/ 0 h 18288"/>
              <a:gd name="connsiteX4" fmla="*/ 2313432 w 5029200"/>
              <a:gd name="connsiteY4" fmla="*/ 0 h 18288"/>
              <a:gd name="connsiteX5" fmla="*/ 2992374 w 5029200"/>
              <a:gd name="connsiteY5" fmla="*/ 0 h 18288"/>
              <a:gd name="connsiteX6" fmla="*/ 3621024 w 5029200"/>
              <a:gd name="connsiteY6" fmla="*/ 0 h 18288"/>
              <a:gd name="connsiteX7" fmla="*/ 4249674 w 5029200"/>
              <a:gd name="connsiteY7" fmla="*/ 0 h 18288"/>
              <a:gd name="connsiteX8" fmla="*/ 5029200 w 5029200"/>
              <a:gd name="connsiteY8" fmla="*/ 0 h 18288"/>
              <a:gd name="connsiteX9" fmla="*/ 5029200 w 5029200"/>
              <a:gd name="connsiteY9" fmla="*/ 18288 h 18288"/>
              <a:gd name="connsiteX10" fmla="*/ 4501134 w 5029200"/>
              <a:gd name="connsiteY10" fmla="*/ 18288 h 18288"/>
              <a:gd name="connsiteX11" fmla="*/ 4023360 w 5029200"/>
              <a:gd name="connsiteY11" fmla="*/ 18288 h 18288"/>
              <a:gd name="connsiteX12" fmla="*/ 3344418 w 5029200"/>
              <a:gd name="connsiteY12" fmla="*/ 18288 h 18288"/>
              <a:gd name="connsiteX13" fmla="*/ 2816352 w 5029200"/>
              <a:gd name="connsiteY13" fmla="*/ 18288 h 18288"/>
              <a:gd name="connsiteX14" fmla="*/ 2137410 w 5029200"/>
              <a:gd name="connsiteY14" fmla="*/ 18288 h 18288"/>
              <a:gd name="connsiteX15" fmla="*/ 1408176 w 5029200"/>
              <a:gd name="connsiteY15" fmla="*/ 18288 h 18288"/>
              <a:gd name="connsiteX16" fmla="*/ 829818 w 5029200"/>
              <a:gd name="connsiteY16" fmla="*/ 18288 h 18288"/>
              <a:gd name="connsiteX17" fmla="*/ 0 w 5029200"/>
              <a:gd name="connsiteY17" fmla="*/ 18288 h 18288"/>
              <a:gd name="connsiteX18" fmla="*/ 0 w 5029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029200" h="18288" fill="none" extrusionOk="0">
                <a:moveTo>
                  <a:pt x="0" y="0"/>
                </a:moveTo>
                <a:cubicBezTo>
                  <a:pt x="142937" y="1696"/>
                  <a:pt x="371859" y="12840"/>
                  <a:pt x="528066" y="0"/>
                </a:cubicBezTo>
                <a:cubicBezTo>
                  <a:pt x="684273" y="-12840"/>
                  <a:pt x="928949" y="-5725"/>
                  <a:pt x="1207008" y="0"/>
                </a:cubicBezTo>
                <a:cubicBezTo>
                  <a:pt x="1485067" y="5725"/>
                  <a:pt x="1562886" y="-21331"/>
                  <a:pt x="1785366" y="0"/>
                </a:cubicBezTo>
                <a:cubicBezTo>
                  <a:pt x="2007846" y="21331"/>
                  <a:pt x="2056226" y="25221"/>
                  <a:pt x="2313432" y="0"/>
                </a:cubicBezTo>
                <a:cubicBezTo>
                  <a:pt x="2570638" y="-25221"/>
                  <a:pt x="2732455" y="16294"/>
                  <a:pt x="2992374" y="0"/>
                </a:cubicBezTo>
                <a:cubicBezTo>
                  <a:pt x="3252293" y="-16294"/>
                  <a:pt x="3319267" y="-29774"/>
                  <a:pt x="3621024" y="0"/>
                </a:cubicBezTo>
                <a:cubicBezTo>
                  <a:pt x="3922781" y="29774"/>
                  <a:pt x="3998107" y="-1004"/>
                  <a:pt x="4249674" y="0"/>
                </a:cubicBezTo>
                <a:cubicBezTo>
                  <a:pt x="4501241" y="1004"/>
                  <a:pt x="4792523" y="-4510"/>
                  <a:pt x="5029200" y="0"/>
                </a:cubicBezTo>
                <a:cubicBezTo>
                  <a:pt x="5029730" y="6954"/>
                  <a:pt x="5029934" y="12839"/>
                  <a:pt x="5029200" y="18288"/>
                </a:cubicBezTo>
                <a:cubicBezTo>
                  <a:pt x="4805432" y="23154"/>
                  <a:pt x="4715801" y="17034"/>
                  <a:pt x="4501134" y="18288"/>
                </a:cubicBezTo>
                <a:cubicBezTo>
                  <a:pt x="4286467" y="19542"/>
                  <a:pt x="4193719" y="41701"/>
                  <a:pt x="4023360" y="18288"/>
                </a:cubicBezTo>
                <a:cubicBezTo>
                  <a:pt x="3853001" y="-5125"/>
                  <a:pt x="3676466" y="16909"/>
                  <a:pt x="3344418" y="18288"/>
                </a:cubicBezTo>
                <a:cubicBezTo>
                  <a:pt x="3012370" y="19667"/>
                  <a:pt x="2945824" y="14410"/>
                  <a:pt x="2816352" y="18288"/>
                </a:cubicBezTo>
                <a:cubicBezTo>
                  <a:pt x="2686880" y="22166"/>
                  <a:pt x="2438351" y="13507"/>
                  <a:pt x="2137410" y="18288"/>
                </a:cubicBezTo>
                <a:cubicBezTo>
                  <a:pt x="1836469" y="23069"/>
                  <a:pt x="1581391" y="46111"/>
                  <a:pt x="1408176" y="18288"/>
                </a:cubicBezTo>
                <a:cubicBezTo>
                  <a:pt x="1234961" y="-9535"/>
                  <a:pt x="1040489" y="-7495"/>
                  <a:pt x="829818" y="18288"/>
                </a:cubicBezTo>
                <a:cubicBezTo>
                  <a:pt x="619147" y="44071"/>
                  <a:pt x="238626" y="37568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029200" h="18288" stroke="0" extrusionOk="0">
                <a:moveTo>
                  <a:pt x="0" y="0"/>
                </a:moveTo>
                <a:cubicBezTo>
                  <a:pt x="165412" y="-21137"/>
                  <a:pt x="322344" y="-21985"/>
                  <a:pt x="578358" y="0"/>
                </a:cubicBezTo>
                <a:cubicBezTo>
                  <a:pt x="834372" y="21985"/>
                  <a:pt x="907099" y="-19195"/>
                  <a:pt x="1056132" y="0"/>
                </a:cubicBezTo>
                <a:cubicBezTo>
                  <a:pt x="1205165" y="19195"/>
                  <a:pt x="1612834" y="-24928"/>
                  <a:pt x="1785366" y="0"/>
                </a:cubicBezTo>
                <a:cubicBezTo>
                  <a:pt x="1957898" y="24928"/>
                  <a:pt x="2149044" y="19108"/>
                  <a:pt x="2363724" y="0"/>
                </a:cubicBezTo>
                <a:cubicBezTo>
                  <a:pt x="2578404" y="-19108"/>
                  <a:pt x="2759981" y="-21788"/>
                  <a:pt x="2942082" y="0"/>
                </a:cubicBezTo>
                <a:cubicBezTo>
                  <a:pt x="3124183" y="21788"/>
                  <a:pt x="3482217" y="8836"/>
                  <a:pt x="3671316" y="0"/>
                </a:cubicBezTo>
                <a:cubicBezTo>
                  <a:pt x="3860415" y="-8836"/>
                  <a:pt x="4058665" y="-25048"/>
                  <a:pt x="4199382" y="0"/>
                </a:cubicBezTo>
                <a:cubicBezTo>
                  <a:pt x="4340099" y="25048"/>
                  <a:pt x="4735096" y="-22088"/>
                  <a:pt x="5029200" y="0"/>
                </a:cubicBezTo>
                <a:cubicBezTo>
                  <a:pt x="5028517" y="5414"/>
                  <a:pt x="5028480" y="12510"/>
                  <a:pt x="5029200" y="18288"/>
                </a:cubicBezTo>
                <a:cubicBezTo>
                  <a:pt x="4891577" y="31493"/>
                  <a:pt x="4684146" y="-2509"/>
                  <a:pt x="4501134" y="18288"/>
                </a:cubicBezTo>
                <a:cubicBezTo>
                  <a:pt x="4318122" y="39085"/>
                  <a:pt x="4030703" y="3672"/>
                  <a:pt x="3872484" y="18288"/>
                </a:cubicBezTo>
                <a:cubicBezTo>
                  <a:pt x="3714265" y="32905"/>
                  <a:pt x="3546134" y="7501"/>
                  <a:pt x="3294126" y="18288"/>
                </a:cubicBezTo>
                <a:cubicBezTo>
                  <a:pt x="3042118" y="29075"/>
                  <a:pt x="2912116" y="11153"/>
                  <a:pt x="2564892" y="18288"/>
                </a:cubicBezTo>
                <a:cubicBezTo>
                  <a:pt x="2217668" y="25423"/>
                  <a:pt x="2095118" y="11659"/>
                  <a:pt x="1835658" y="18288"/>
                </a:cubicBezTo>
                <a:cubicBezTo>
                  <a:pt x="1576198" y="24917"/>
                  <a:pt x="1500897" y="19889"/>
                  <a:pt x="1307592" y="18288"/>
                </a:cubicBezTo>
                <a:cubicBezTo>
                  <a:pt x="1114287" y="16687"/>
                  <a:pt x="961527" y="47453"/>
                  <a:pt x="678942" y="18288"/>
                </a:cubicBezTo>
                <a:cubicBezTo>
                  <a:pt x="396357" y="-10877"/>
                  <a:pt x="271066" y="23005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38100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BF7F9ED-DAB2-CE2A-1292-B83B6EC9C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9354" y="2798064"/>
            <a:ext cx="5461095" cy="3417611"/>
          </a:xfrm>
        </p:spPr>
        <p:txBody>
          <a:bodyPr anchor="t">
            <a:normAutofit/>
          </a:bodyPr>
          <a:lstStyle/>
          <a:p>
            <a:r>
              <a:rPr lang="nl-NL" sz="2200">
                <a:solidFill>
                  <a:srgbClr val="FFFFFF"/>
                </a:solidFill>
              </a:rPr>
              <a:t>De medewerker van het lokale team is het vaste gezicht voor het gezin: ook wanneer er andere expertise nodig is.</a:t>
            </a:r>
          </a:p>
          <a:p>
            <a:r>
              <a:rPr lang="nl-NL" sz="2200">
                <a:solidFill>
                  <a:srgbClr val="FFFFFF"/>
                </a:solidFill>
              </a:rPr>
              <a:t>Betrokkenen trekken samen op, delen de verantwoordelijkheid en maken gebruik van elkaars expertise. “Je bent er bij, dus je bent er van.” </a:t>
            </a:r>
          </a:p>
          <a:p>
            <a:r>
              <a:rPr lang="nl-NL" sz="2200">
                <a:solidFill>
                  <a:srgbClr val="FFFFFF"/>
                </a:solidFill>
              </a:rPr>
              <a:t>Er is 1 veiligheidsplan en in de toekomst hopelijk ook 1 dossier waar de client zelf eigenaar van is. </a:t>
            </a:r>
          </a:p>
        </p:txBody>
      </p:sp>
    </p:spTree>
    <p:extLst>
      <p:ext uri="{BB962C8B-B14F-4D97-AF65-F5344CB8AC3E}">
        <p14:creationId xmlns:p14="http://schemas.microsoft.com/office/powerpoint/2010/main" val="2320719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B831B6F-405A-4B47-B9BB-5CA88F285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CA23B9D-B9D4-402D-A289-3F8C78EA5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988" y="2961555"/>
            <a:ext cx="3368969" cy="934889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5109354-9C5D-4F8C-B0E6-D1043C7BF2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0432A55-CD6E-5FB3-23C5-3EA72CCDC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9354" y="457201"/>
            <a:ext cx="5337270" cy="1835911"/>
          </a:xfrm>
        </p:spPr>
        <p:txBody>
          <a:bodyPr anchor="b">
            <a:normAutofit/>
          </a:bodyPr>
          <a:lstStyle/>
          <a:p>
            <a:r>
              <a:rPr lang="nl-NL" sz="4200" dirty="0" err="1">
                <a:solidFill>
                  <a:srgbClr val="FFFFFF"/>
                </a:solidFill>
              </a:rPr>
              <a:t>Rechtsbeschermend</a:t>
            </a:r>
            <a:br>
              <a:rPr lang="nl-NL" sz="4200" dirty="0">
                <a:solidFill>
                  <a:srgbClr val="FFFFFF"/>
                </a:solidFill>
              </a:rPr>
            </a:br>
            <a:r>
              <a:rPr lang="nl-NL" sz="4200" dirty="0">
                <a:solidFill>
                  <a:srgbClr val="FFFFFF"/>
                </a:solidFill>
              </a:rPr>
              <a:t>en transparant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49B530FE-A87D-41A0-A920-ADC6539EA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59353" y="2560829"/>
            <a:ext cx="5029200" cy="18288"/>
          </a:xfrm>
          <a:custGeom>
            <a:avLst/>
            <a:gdLst>
              <a:gd name="connsiteX0" fmla="*/ 0 w 5029200"/>
              <a:gd name="connsiteY0" fmla="*/ 0 h 18288"/>
              <a:gd name="connsiteX1" fmla="*/ 528066 w 5029200"/>
              <a:gd name="connsiteY1" fmla="*/ 0 h 18288"/>
              <a:gd name="connsiteX2" fmla="*/ 1207008 w 5029200"/>
              <a:gd name="connsiteY2" fmla="*/ 0 h 18288"/>
              <a:gd name="connsiteX3" fmla="*/ 1785366 w 5029200"/>
              <a:gd name="connsiteY3" fmla="*/ 0 h 18288"/>
              <a:gd name="connsiteX4" fmla="*/ 2313432 w 5029200"/>
              <a:gd name="connsiteY4" fmla="*/ 0 h 18288"/>
              <a:gd name="connsiteX5" fmla="*/ 2992374 w 5029200"/>
              <a:gd name="connsiteY5" fmla="*/ 0 h 18288"/>
              <a:gd name="connsiteX6" fmla="*/ 3621024 w 5029200"/>
              <a:gd name="connsiteY6" fmla="*/ 0 h 18288"/>
              <a:gd name="connsiteX7" fmla="*/ 4249674 w 5029200"/>
              <a:gd name="connsiteY7" fmla="*/ 0 h 18288"/>
              <a:gd name="connsiteX8" fmla="*/ 5029200 w 5029200"/>
              <a:gd name="connsiteY8" fmla="*/ 0 h 18288"/>
              <a:gd name="connsiteX9" fmla="*/ 5029200 w 5029200"/>
              <a:gd name="connsiteY9" fmla="*/ 18288 h 18288"/>
              <a:gd name="connsiteX10" fmla="*/ 4501134 w 5029200"/>
              <a:gd name="connsiteY10" fmla="*/ 18288 h 18288"/>
              <a:gd name="connsiteX11" fmla="*/ 4023360 w 5029200"/>
              <a:gd name="connsiteY11" fmla="*/ 18288 h 18288"/>
              <a:gd name="connsiteX12" fmla="*/ 3344418 w 5029200"/>
              <a:gd name="connsiteY12" fmla="*/ 18288 h 18288"/>
              <a:gd name="connsiteX13" fmla="*/ 2816352 w 5029200"/>
              <a:gd name="connsiteY13" fmla="*/ 18288 h 18288"/>
              <a:gd name="connsiteX14" fmla="*/ 2137410 w 5029200"/>
              <a:gd name="connsiteY14" fmla="*/ 18288 h 18288"/>
              <a:gd name="connsiteX15" fmla="*/ 1408176 w 5029200"/>
              <a:gd name="connsiteY15" fmla="*/ 18288 h 18288"/>
              <a:gd name="connsiteX16" fmla="*/ 829818 w 5029200"/>
              <a:gd name="connsiteY16" fmla="*/ 18288 h 18288"/>
              <a:gd name="connsiteX17" fmla="*/ 0 w 5029200"/>
              <a:gd name="connsiteY17" fmla="*/ 18288 h 18288"/>
              <a:gd name="connsiteX18" fmla="*/ 0 w 5029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029200" h="18288" fill="none" extrusionOk="0">
                <a:moveTo>
                  <a:pt x="0" y="0"/>
                </a:moveTo>
                <a:cubicBezTo>
                  <a:pt x="142937" y="1696"/>
                  <a:pt x="371859" y="12840"/>
                  <a:pt x="528066" y="0"/>
                </a:cubicBezTo>
                <a:cubicBezTo>
                  <a:pt x="684273" y="-12840"/>
                  <a:pt x="928949" y="-5725"/>
                  <a:pt x="1207008" y="0"/>
                </a:cubicBezTo>
                <a:cubicBezTo>
                  <a:pt x="1485067" y="5725"/>
                  <a:pt x="1562886" y="-21331"/>
                  <a:pt x="1785366" y="0"/>
                </a:cubicBezTo>
                <a:cubicBezTo>
                  <a:pt x="2007846" y="21331"/>
                  <a:pt x="2056226" y="25221"/>
                  <a:pt x="2313432" y="0"/>
                </a:cubicBezTo>
                <a:cubicBezTo>
                  <a:pt x="2570638" y="-25221"/>
                  <a:pt x="2732455" y="16294"/>
                  <a:pt x="2992374" y="0"/>
                </a:cubicBezTo>
                <a:cubicBezTo>
                  <a:pt x="3252293" y="-16294"/>
                  <a:pt x="3319267" y="-29774"/>
                  <a:pt x="3621024" y="0"/>
                </a:cubicBezTo>
                <a:cubicBezTo>
                  <a:pt x="3922781" y="29774"/>
                  <a:pt x="3998107" y="-1004"/>
                  <a:pt x="4249674" y="0"/>
                </a:cubicBezTo>
                <a:cubicBezTo>
                  <a:pt x="4501241" y="1004"/>
                  <a:pt x="4792523" y="-4510"/>
                  <a:pt x="5029200" y="0"/>
                </a:cubicBezTo>
                <a:cubicBezTo>
                  <a:pt x="5029730" y="6954"/>
                  <a:pt x="5029934" y="12839"/>
                  <a:pt x="5029200" y="18288"/>
                </a:cubicBezTo>
                <a:cubicBezTo>
                  <a:pt x="4805432" y="23154"/>
                  <a:pt x="4715801" y="17034"/>
                  <a:pt x="4501134" y="18288"/>
                </a:cubicBezTo>
                <a:cubicBezTo>
                  <a:pt x="4286467" y="19542"/>
                  <a:pt x="4193719" y="41701"/>
                  <a:pt x="4023360" y="18288"/>
                </a:cubicBezTo>
                <a:cubicBezTo>
                  <a:pt x="3853001" y="-5125"/>
                  <a:pt x="3676466" y="16909"/>
                  <a:pt x="3344418" y="18288"/>
                </a:cubicBezTo>
                <a:cubicBezTo>
                  <a:pt x="3012370" y="19667"/>
                  <a:pt x="2945824" y="14410"/>
                  <a:pt x="2816352" y="18288"/>
                </a:cubicBezTo>
                <a:cubicBezTo>
                  <a:pt x="2686880" y="22166"/>
                  <a:pt x="2438351" y="13507"/>
                  <a:pt x="2137410" y="18288"/>
                </a:cubicBezTo>
                <a:cubicBezTo>
                  <a:pt x="1836469" y="23069"/>
                  <a:pt x="1581391" y="46111"/>
                  <a:pt x="1408176" y="18288"/>
                </a:cubicBezTo>
                <a:cubicBezTo>
                  <a:pt x="1234961" y="-9535"/>
                  <a:pt x="1040489" y="-7495"/>
                  <a:pt x="829818" y="18288"/>
                </a:cubicBezTo>
                <a:cubicBezTo>
                  <a:pt x="619147" y="44071"/>
                  <a:pt x="238626" y="37568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029200" h="18288" stroke="0" extrusionOk="0">
                <a:moveTo>
                  <a:pt x="0" y="0"/>
                </a:moveTo>
                <a:cubicBezTo>
                  <a:pt x="165412" y="-21137"/>
                  <a:pt x="322344" y="-21985"/>
                  <a:pt x="578358" y="0"/>
                </a:cubicBezTo>
                <a:cubicBezTo>
                  <a:pt x="834372" y="21985"/>
                  <a:pt x="907099" y="-19195"/>
                  <a:pt x="1056132" y="0"/>
                </a:cubicBezTo>
                <a:cubicBezTo>
                  <a:pt x="1205165" y="19195"/>
                  <a:pt x="1612834" y="-24928"/>
                  <a:pt x="1785366" y="0"/>
                </a:cubicBezTo>
                <a:cubicBezTo>
                  <a:pt x="1957898" y="24928"/>
                  <a:pt x="2149044" y="19108"/>
                  <a:pt x="2363724" y="0"/>
                </a:cubicBezTo>
                <a:cubicBezTo>
                  <a:pt x="2578404" y="-19108"/>
                  <a:pt x="2759981" y="-21788"/>
                  <a:pt x="2942082" y="0"/>
                </a:cubicBezTo>
                <a:cubicBezTo>
                  <a:pt x="3124183" y="21788"/>
                  <a:pt x="3482217" y="8836"/>
                  <a:pt x="3671316" y="0"/>
                </a:cubicBezTo>
                <a:cubicBezTo>
                  <a:pt x="3860415" y="-8836"/>
                  <a:pt x="4058665" y="-25048"/>
                  <a:pt x="4199382" y="0"/>
                </a:cubicBezTo>
                <a:cubicBezTo>
                  <a:pt x="4340099" y="25048"/>
                  <a:pt x="4735096" y="-22088"/>
                  <a:pt x="5029200" y="0"/>
                </a:cubicBezTo>
                <a:cubicBezTo>
                  <a:pt x="5028517" y="5414"/>
                  <a:pt x="5028480" y="12510"/>
                  <a:pt x="5029200" y="18288"/>
                </a:cubicBezTo>
                <a:cubicBezTo>
                  <a:pt x="4891577" y="31493"/>
                  <a:pt x="4684146" y="-2509"/>
                  <a:pt x="4501134" y="18288"/>
                </a:cubicBezTo>
                <a:cubicBezTo>
                  <a:pt x="4318122" y="39085"/>
                  <a:pt x="4030703" y="3672"/>
                  <a:pt x="3872484" y="18288"/>
                </a:cubicBezTo>
                <a:cubicBezTo>
                  <a:pt x="3714265" y="32905"/>
                  <a:pt x="3546134" y="7501"/>
                  <a:pt x="3294126" y="18288"/>
                </a:cubicBezTo>
                <a:cubicBezTo>
                  <a:pt x="3042118" y="29075"/>
                  <a:pt x="2912116" y="11153"/>
                  <a:pt x="2564892" y="18288"/>
                </a:cubicBezTo>
                <a:cubicBezTo>
                  <a:pt x="2217668" y="25423"/>
                  <a:pt x="2095118" y="11659"/>
                  <a:pt x="1835658" y="18288"/>
                </a:cubicBezTo>
                <a:cubicBezTo>
                  <a:pt x="1576198" y="24917"/>
                  <a:pt x="1500897" y="19889"/>
                  <a:pt x="1307592" y="18288"/>
                </a:cubicBezTo>
                <a:cubicBezTo>
                  <a:pt x="1114287" y="16687"/>
                  <a:pt x="961527" y="47453"/>
                  <a:pt x="678942" y="18288"/>
                </a:cubicBezTo>
                <a:cubicBezTo>
                  <a:pt x="396357" y="-10877"/>
                  <a:pt x="271066" y="23005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38100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BF7F9ED-DAB2-CE2A-1292-B83B6EC9C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9354" y="2798064"/>
            <a:ext cx="5461095" cy="3417611"/>
          </a:xfrm>
        </p:spPr>
        <p:txBody>
          <a:bodyPr anchor="t">
            <a:normAutofit/>
          </a:bodyPr>
          <a:lstStyle/>
          <a:p>
            <a:r>
              <a:rPr lang="nl-NL" sz="2000" dirty="0">
                <a:solidFill>
                  <a:srgbClr val="FFFFFF"/>
                </a:solidFill>
              </a:rPr>
              <a:t>Duidelijkheid naar de client over wat vrijwillig is en wat vanuit een gedwongen kader.</a:t>
            </a:r>
          </a:p>
          <a:p>
            <a:r>
              <a:rPr lang="nl-NL" sz="2000" dirty="0">
                <a:solidFill>
                  <a:srgbClr val="FFFFFF"/>
                </a:solidFill>
              </a:rPr>
              <a:t>Client weet wie er betrokken zijn, vanuit welke rol en met welke taak.</a:t>
            </a:r>
          </a:p>
          <a:p>
            <a:r>
              <a:rPr lang="nl-NL" sz="2000" dirty="0">
                <a:solidFill>
                  <a:srgbClr val="FFFFFF"/>
                </a:solidFill>
              </a:rPr>
              <a:t>Er is (professionele) tegenspraak. Dit kan tussen professionals onderling, maar ook door inzet van clientondersteuning of een advocaat.</a:t>
            </a:r>
          </a:p>
          <a:p>
            <a:r>
              <a:rPr lang="nl-NL" sz="2000" dirty="0">
                <a:solidFill>
                  <a:srgbClr val="FFFFFF"/>
                </a:solidFill>
              </a:rPr>
              <a:t>Rapportage en beoordeling is feitelijk.</a:t>
            </a:r>
          </a:p>
          <a:p>
            <a:endParaRPr lang="nl-NL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2845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5EF17487-C386-4F99-B5EB-4FD3DF4236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A0DE92DF-4769-4DE9-93FD-EE312718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0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6D8FDE3-4391-ECA7-828E-4964B6EE5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418" y="145000"/>
            <a:ext cx="4772975" cy="1800526"/>
          </a:xfrm>
        </p:spPr>
        <p:txBody>
          <a:bodyPr>
            <a:normAutofit/>
          </a:bodyPr>
          <a:lstStyle/>
          <a:p>
            <a:r>
              <a:rPr lang="en-US" b="1" dirty="0" err="1"/>
              <a:t>Proces</a:t>
            </a:r>
            <a:r>
              <a:rPr lang="en-US" b="1" dirty="0"/>
              <a:t> </a:t>
            </a:r>
            <a:endParaRPr lang="nl-NL" b="1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00F3AA9-8AB1-A602-B3CD-E20A743797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378" y="1652209"/>
            <a:ext cx="4772974" cy="3553581"/>
          </a:xfrm>
        </p:spPr>
        <p:txBody>
          <a:bodyPr>
            <a:noAutofit/>
          </a:bodyPr>
          <a:lstStyle/>
          <a:p>
            <a:r>
              <a:rPr lang="en-US" sz="1800" dirty="0"/>
              <a:t>Het </a:t>
            </a:r>
            <a:r>
              <a:rPr lang="en-US" sz="1800" dirty="0" err="1"/>
              <a:t>toekomstscenario</a:t>
            </a:r>
            <a:r>
              <a:rPr lang="en-US" sz="1800" dirty="0"/>
              <a:t> is in </a:t>
            </a:r>
            <a:r>
              <a:rPr lang="en-US" sz="1800" dirty="0" err="1"/>
              <a:t>opdracht</a:t>
            </a:r>
            <a:r>
              <a:rPr lang="en-US" sz="1800" dirty="0"/>
              <a:t> van het Rijk en de VNG </a:t>
            </a:r>
            <a:r>
              <a:rPr lang="en-US" sz="1800" dirty="0" err="1"/>
              <a:t>ontwikkeld</a:t>
            </a:r>
            <a:r>
              <a:rPr lang="en-US" sz="1800" dirty="0"/>
              <a:t> en in </a:t>
            </a:r>
            <a:r>
              <a:rPr lang="en-US" sz="1800" dirty="0" err="1"/>
              <a:t>maart</a:t>
            </a:r>
            <a:r>
              <a:rPr lang="en-US" sz="1800" dirty="0"/>
              <a:t> 2021 </a:t>
            </a:r>
            <a:r>
              <a:rPr lang="en-US" sz="1800" dirty="0" err="1"/>
              <a:t>voor</a:t>
            </a:r>
            <a:r>
              <a:rPr lang="en-US" sz="1800" dirty="0"/>
              <a:t> het </a:t>
            </a:r>
            <a:r>
              <a:rPr lang="en-US" sz="1800" dirty="0" err="1"/>
              <a:t>eerst</a:t>
            </a:r>
            <a:r>
              <a:rPr lang="en-US" sz="1800" dirty="0"/>
              <a:t> </a:t>
            </a:r>
            <a:r>
              <a:rPr lang="en-US" sz="1800" dirty="0" err="1"/>
              <a:t>gedeeld</a:t>
            </a:r>
            <a:r>
              <a:rPr lang="en-US" sz="1800" dirty="0"/>
              <a:t> met de </a:t>
            </a:r>
            <a:r>
              <a:rPr lang="en-US" sz="1800" dirty="0" err="1"/>
              <a:t>tweede</a:t>
            </a:r>
            <a:r>
              <a:rPr lang="en-US" sz="1800" dirty="0"/>
              <a:t> </a:t>
            </a:r>
            <a:r>
              <a:rPr lang="en-US" sz="1800" dirty="0" err="1"/>
              <a:t>kamer</a:t>
            </a:r>
            <a:r>
              <a:rPr lang="en-US" sz="1800" dirty="0"/>
              <a:t>.</a:t>
            </a:r>
          </a:p>
          <a:p>
            <a:r>
              <a:rPr lang="en-US" sz="1800" dirty="0"/>
              <a:t>In het </a:t>
            </a:r>
            <a:r>
              <a:rPr lang="en-US" sz="1800" dirty="0" err="1"/>
              <a:t>najaar</a:t>
            </a:r>
            <a:r>
              <a:rPr lang="en-US" sz="1800" dirty="0"/>
              <a:t> 2021 </a:t>
            </a:r>
            <a:r>
              <a:rPr lang="en-US" sz="1800" dirty="0" err="1"/>
              <a:t>heeft</a:t>
            </a:r>
            <a:r>
              <a:rPr lang="en-US" sz="1800" dirty="0"/>
              <a:t> de </a:t>
            </a:r>
            <a:r>
              <a:rPr lang="en-US" sz="1800" dirty="0" err="1"/>
              <a:t>regio</a:t>
            </a:r>
            <a:r>
              <a:rPr lang="en-US" sz="1800" dirty="0"/>
              <a:t> ZHZ </a:t>
            </a:r>
            <a:r>
              <a:rPr lang="en-US" sz="1800" dirty="0" err="1"/>
              <a:t>een</a:t>
            </a:r>
            <a:r>
              <a:rPr lang="en-US" sz="1800" dirty="0"/>
              <a:t> </a:t>
            </a:r>
            <a:r>
              <a:rPr lang="en-US" sz="1800" dirty="0" err="1"/>
              <a:t>opdracht</a:t>
            </a:r>
            <a:r>
              <a:rPr lang="en-US" sz="1800" dirty="0"/>
              <a:t> </a:t>
            </a:r>
            <a:r>
              <a:rPr lang="en-US" sz="1800" dirty="0" err="1"/>
              <a:t>voor</a:t>
            </a:r>
            <a:r>
              <a:rPr lang="en-US" sz="1800" dirty="0"/>
              <a:t> </a:t>
            </a:r>
            <a:r>
              <a:rPr lang="en-US" sz="1800" dirty="0" err="1"/>
              <a:t>een</a:t>
            </a:r>
            <a:r>
              <a:rPr lang="en-US" sz="1800" dirty="0"/>
              <a:t> </a:t>
            </a:r>
            <a:r>
              <a:rPr lang="en-US" sz="1800" dirty="0" err="1"/>
              <a:t>regionale</a:t>
            </a:r>
            <a:r>
              <a:rPr lang="en-US" sz="1800" dirty="0"/>
              <a:t> </a:t>
            </a:r>
            <a:r>
              <a:rPr lang="en-US" sz="1800" dirty="0" err="1"/>
              <a:t>programmamanager</a:t>
            </a:r>
            <a:r>
              <a:rPr lang="en-US" sz="1800" dirty="0"/>
              <a:t> </a:t>
            </a:r>
            <a:r>
              <a:rPr lang="en-US" sz="1800" dirty="0" err="1"/>
              <a:t>geformuleerd</a:t>
            </a:r>
            <a:r>
              <a:rPr lang="en-US" sz="1800" dirty="0"/>
              <a:t>. </a:t>
            </a:r>
          </a:p>
          <a:p>
            <a:r>
              <a:rPr lang="en-US" sz="1800" dirty="0"/>
              <a:t>De </a:t>
            </a:r>
            <a:r>
              <a:rPr lang="en-US" sz="1800" dirty="0" err="1"/>
              <a:t>programmamanager</a:t>
            </a:r>
            <a:r>
              <a:rPr lang="en-US" sz="1800" dirty="0"/>
              <a:t> is </a:t>
            </a:r>
            <a:r>
              <a:rPr lang="en-US" sz="1800" dirty="0" err="1"/>
              <a:t>mei</a:t>
            </a:r>
            <a:r>
              <a:rPr lang="en-US" sz="1800" dirty="0"/>
              <a:t> 2022 </a:t>
            </a:r>
            <a:r>
              <a:rPr lang="en-US" sz="1800" dirty="0" err="1"/>
              <a:t>gestart</a:t>
            </a:r>
            <a:r>
              <a:rPr lang="en-US" sz="1800" dirty="0"/>
              <a:t>.</a:t>
            </a:r>
          </a:p>
          <a:p>
            <a:r>
              <a:rPr lang="en-US" sz="1800" dirty="0"/>
              <a:t>23 November 2022 is het </a:t>
            </a:r>
            <a:r>
              <a:rPr lang="en-US" sz="1800" dirty="0" err="1"/>
              <a:t>programmaplan</a:t>
            </a:r>
            <a:r>
              <a:rPr lang="en-US" sz="1800" dirty="0"/>
              <a:t> </a:t>
            </a:r>
            <a:r>
              <a:rPr lang="en-US" sz="1800" dirty="0" err="1"/>
              <a:t>vastgesteld</a:t>
            </a:r>
            <a:r>
              <a:rPr lang="en-US" sz="1800" dirty="0"/>
              <a:t> door het PFO</a:t>
            </a:r>
          </a:p>
          <a:p>
            <a:r>
              <a:rPr lang="en-US" sz="1800" dirty="0"/>
              <a:t>December 2022- April 2023 is er </a:t>
            </a:r>
            <a:r>
              <a:rPr lang="en-US" sz="1800" dirty="0" err="1"/>
              <a:t>gewerkt</a:t>
            </a:r>
            <a:r>
              <a:rPr lang="en-US" sz="1800" dirty="0"/>
              <a:t> </a:t>
            </a:r>
            <a:r>
              <a:rPr lang="en-US" sz="1800" dirty="0" err="1"/>
              <a:t>aan</a:t>
            </a:r>
            <a:r>
              <a:rPr lang="en-US" sz="1800" dirty="0"/>
              <a:t> </a:t>
            </a:r>
            <a:r>
              <a:rPr lang="en-US" sz="1800" dirty="0" err="1"/>
              <a:t>een</a:t>
            </a:r>
            <a:r>
              <a:rPr lang="en-US" sz="1800" dirty="0"/>
              <a:t> </a:t>
            </a:r>
            <a:r>
              <a:rPr lang="en-US" sz="1800" dirty="0" err="1"/>
              <a:t>uitvoeringsplan</a:t>
            </a:r>
            <a:r>
              <a:rPr lang="en-US" sz="1800" dirty="0"/>
              <a:t>. </a:t>
            </a:r>
            <a:r>
              <a:rPr lang="en-US" sz="1800" dirty="0" err="1"/>
              <a:t>Deze</a:t>
            </a:r>
            <a:r>
              <a:rPr lang="en-US" sz="1800" dirty="0"/>
              <a:t> </a:t>
            </a:r>
            <a:r>
              <a:rPr lang="en-US" sz="1800" dirty="0" err="1"/>
              <a:t>staat</a:t>
            </a:r>
            <a:r>
              <a:rPr lang="en-US" sz="1800" dirty="0"/>
              <a:t> 6 </a:t>
            </a:r>
            <a:r>
              <a:rPr lang="en-US" sz="1800" dirty="0" err="1"/>
              <a:t>juli</a:t>
            </a:r>
            <a:r>
              <a:rPr lang="en-US" sz="1800" dirty="0"/>
              <a:t> </a:t>
            </a:r>
            <a:r>
              <a:rPr lang="en-US" sz="1800" dirty="0" err="1"/>
              <a:t>geagendeerd</a:t>
            </a:r>
            <a:r>
              <a:rPr lang="en-US" sz="1800" dirty="0"/>
              <a:t> </a:t>
            </a:r>
            <a:r>
              <a:rPr lang="en-US" sz="1800" dirty="0" err="1"/>
              <a:t>ter</a:t>
            </a:r>
            <a:r>
              <a:rPr lang="en-US" sz="1800" dirty="0"/>
              <a:t> </a:t>
            </a:r>
            <a:r>
              <a:rPr lang="en-US" sz="1800" dirty="0" err="1"/>
              <a:t>vaststelling</a:t>
            </a:r>
            <a:r>
              <a:rPr lang="en-US" sz="1800" dirty="0"/>
              <a:t> op het PFO.</a:t>
            </a:r>
          </a:p>
          <a:p>
            <a:r>
              <a:rPr lang="en-US" sz="1800" dirty="0"/>
              <a:t>Heel 2023: </a:t>
            </a:r>
            <a:r>
              <a:rPr lang="en-US" sz="1800" dirty="0" err="1"/>
              <a:t>Doen</a:t>
            </a:r>
            <a:r>
              <a:rPr lang="en-US" sz="1800" dirty="0"/>
              <a:t> en (door)</a:t>
            </a:r>
            <a:r>
              <a:rPr lang="en-US" sz="1800" dirty="0" err="1"/>
              <a:t>ontwikkelen</a:t>
            </a:r>
            <a:r>
              <a:rPr lang="en-US" sz="1800" dirty="0"/>
              <a:t>!</a:t>
            </a:r>
          </a:p>
          <a:p>
            <a:r>
              <a:rPr lang="en-US" sz="1800" dirty="0"/>
              <a:t>…</a:t>
            </a:r>
          </a:p>
          <a:p>
            <a:r>
              <a:rPr lang="en-US" sz="1800" dirty="0"/>
              <a:t>…</a:t>
            </a:r>
          </a:p>
          <a:p>
            <a:r>
              <a:rPr lang="en-US" sz="1800" dirty="0"/>
              <a:t>2025 en </a:t>
            </a:r>
            <a:r>
              <a:rPr lang="en-US" sz="1800" dirty="0" err="1"/>
              <a:t>verder</a:t>
            </a:r>
            <a:r>
              <a:rPr lang="en-US" sz="1800" dirty="0"/>
              <a:t> </a:t>
            </a:r>
            <a:r>
              <a:rPr lang="en-US" sz="1800" dirty="0" err="1"/>
              <a:t>transitiejaar</a:t>
            </a:r>
            <a:endParaRPr lang="nl-NL" sz="1800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2395E7F-1D18-1372-713B-918538CC5B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2381" y="2443993"/>
            <a:ext cx="4228691" cy="3382952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9FD9E7A6-10D5-B0C7-AF52-D6772AE993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4618" y="-29305"/>
            <a:ext cx="3494374" cy="969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0953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7221</TotalTime>
  <Words>864</Words>
  <Application>Microsoft Office PowerPoint</Application>
  <PresentationFormat>Breedbeeld</PresentationFormat>
  <Paragraphs>93</Paragraphs>
  <Slides>13</Slides>
  <Notes>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Wat doen we nu?</vt:lpstr>
      <vt:lpstr>PowerPoint-presentatie</vt:lpstr>
      <vt:lpstr>PowerPoint-presentatie</vt:lpstr>
      <vt:lpstr>Lerend</vt:lpstr>
      <vt:lpstr>Eenvoudig</vt:lpstr>
      <vt:lpstr>Rechtsbeschermend en transparant</vt:lpstr>
      <vt:lpstr>Proces </vt:lpstr>
      <vt:lpstr>2023</vt:lpstr>
      <vt:lpstr>Beweging naar 0: InVerbinding</vt:lpstr>
      <vt:lpstr>Wat heb ik van u nodig?</vt:lpstr>
      <vt:lpstr>Vragen?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Miriam Teeuw-den Besten</dc:creator>
  <cp:lastModifiedBy>Özdal, G (Gülay)</cp:lastModifiedBy>
  <cp:revision>19</cp:revision>
  <dcterms:created xsi:type="dcterms:W3CDTF">2023-01-26T08:43:39Z</dcterms:created>
  <dcterms:modified xsi:type="dcterms:W3CDTF">2023-06-30T08:48:59Z</dcterms:modified>
</cp:coreProperties>
</file>